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8" r:id="rId2"/>
    <p:sldId id="309" r:id="rId3"/>
    <p:sldId id="334" r:id="rId4"/>
    <p:sldId id="278" r:id="rId5"/>
    <p:sldId id="268" r:id="rId6"/>
    <p:sldId id="273" r:id="rId7"/>
    <p:sldId id="335" r:id="rId8"/>
    <p:sldId id="314" r:id="rId9"/>
    <p:sldId id="320" r:id="rId10"/>
    <p:sldId id="313" r:id="rId11"/>
    <p:sldId id="339" r:id="rId12"/>
  </p:sldIdLst>
  <p:sldSz cx="9144000" cy="5143500" type="screen16x9"/>
  <p:notesSz cx="6858000" cy="9144000"/>
  <p:custShowLst>
    <p:custShow name="自定义放映 1" id="0">
      <p:sldLst>
        <p:sld r:id="rId4"/>
        <p:sld r:id="rId12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2466B"/>
    <a:srgbClr val="0A5D7F"/>
    <a:srgbClr val="255873"/>
    <a:srgbClr val="497FBB"/>
    <a:srgbClr val="508BB0"/>
    <a:srgbClr val="D8A222"/>
    <a:srgbClr val="996612"/>
    <a:srgbClr val="02386B"/>
    <a:srgbClr val="022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5" autoAdjust="0"/>
    <p:restoredTop sz="94637" autoAdjust="0"/>
  </p:normalViewPr>
  <p:slideViewPr>
    <p:cSldViewPr>
      <p:cViewPr varScale="1">
        <p:scale>
          <a:sx n="89" d="100"/>
          <a:sy n="89" d="100"/>
        </p:scale>
        <p:origin x="42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C6FD9-57D5-4E96-95F9-576EF7FCA9F7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3BAEA-848A-47B9-B4CF-D581574DE0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972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AAD69-838F-4A05-AD8A-32C56977AEBE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F2840-1518-4960-82A3-D28AB7EB9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8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44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04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3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4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8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239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66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62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91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F2840-1518-4960-82A3-D28AB7EB9C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8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35A55-3145-475E-8FEE-5BDC47A49BC1}" type="datetime1">
              <a:rPr lang="zh-CN" altLang="en-US"/>
              <a:t>2018/9/16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1BDC9-8377-4DDA-9A7A-CAE455664942}" type="slidenum">
              <a:rPr lang="zh-CN" altLang="en-US"/>
              <a:t>‹#›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251395" y="21905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LOGO   </a:t>
            </a:r>
            <a:r>
              <a:rPr lang="zh-CN" altLang="en-US" sz="1800" b="1" dirty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标题文字内容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dissolv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0" y="3219822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发布时间：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/>
              </a:rPr>
              <a:t>2017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/>
              </a:rPr>
              <a:t>12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月      发布人：齐心宇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sym typeface="Arial" panose="020B0604020202020204"/>
            </a:endParaRPr>
          </a:p>
        </p:txBody>
      </p:sp>
      <p:pic>
        <p:nvPicPr>
          <p:cNvPr id="11" name="River Flows In You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612576" y="2571750"/>
            <a:ext cx="457200" cy="4572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79712" y="120359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百</a:t>
            </a:r>
            <a:r>
              <a:rPr lang="zh-CN" alt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度</a:t>
            </a:r>
            <a:r>
              <a:rPr lang="zh-CN" alt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百</a:t>
            </a:r>
            <a:r>
              <a:rPr lang="zh-CN" alt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5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科</a:t>
            </a:r>
            <a:endParaRPr lang="zh-CN" alt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5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48064" y="1995686"/>
            <a:ext cx="165618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发布会</a:t>
            </a:r>
            <a:endParaRPr lang="zh-CN" altLang="en-US" sz="32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/>
      <p:bldP spid="15" grpId="0" build="allAtOnce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>
            <a:endCxn id="30" idx="1"/>
          </p:cNvCxnSpPr>
          <p:nvPr/>
        </p:nvCxnSpPr>
        <p:spPr>
          <a:xfrm flipV="1">
            <a:off x="2775349" y="1974353"/>
            <a:ext cx="1151876" cy="1096705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0" idx="5"/>
            <a:endCxn id="34" idx="1"/>
          </p:cNvCxnSpPr>
          <p:nvPr/>
        </p:nvCxnSpPr>
        <p:spPr>
          <a:xfrm flipV="1">
            <a:off x="5173237" y="2102016"/>
            <a:ext cx="1244537" cy="1118344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669169" y="1716296"/>
            <a:ext cx="1762124" cy="1762124"/>
            <a:chOff x="4892222" y="1779814"/>
            <a:chExt cx="2349499" cy="2349499"/>
          </a:xfrm>
        </p:grpSpPr>
        <p:sp>
          <p:nvSpPr>
            <p:cNvPr id="30" name="椭圆 29"/>
            <p:cNvSpPr/>
            <p:nvPr/>
          </p:nvSpPr>
          <p:spPr>
            <a:xfrm>
              <a:off x="4892222" y="1779814"/>
              <a:ext cx="2349499" cy="23494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31" name="Freeform 514"/>
            <p:cNvSpPr>
              <a:spLocks noChangeAspect="1" noEditPoints="1"/>
            </p:cNvSpPr>
            <p:nvPr/>
          </p:nvSpPr>
          <p:spPr bwMode="auto">
            <a:xfrm>
              <a:off x="5558500" y="2202811"/>
              <a:ext cx="1016943" cy="720000"/>
            </a:xfrm>
            <a:custGeom>
              <a:avLst/>
              <a:gdLst>
                <a:gd name="T0" fmla="*/ 100 w 106"/>
                <a:gd name="T1" fmla="*/ 63 h 75"/>
                <a:gd name="T2" fmla="*/ 70 w 106"/>
                <a:gd name="T3" fmla="*/ 63 h 75"/>
                <a:gd name="T4" fmla="*/ 70 w 106"/>
                <a:gd name="T5" fmla="*/ 60 h 75"/>
                <a:gd name="T6" fmla="*/ 88 w 106"/>
                <a:gd name="T7" fmla="*/ 60 h 75"/>
                <a:gd name="T8" fmla="*/ 94 w 106"/>
                <a:gd name="T9" fmla="*/ 54 h 75"/>
                <a:gd name="T10" fmla="*/ 94 w 106"/>
                <a:gd name="T11" fmla="*/ 6 h 75"/>
                <a:gd name="T12" fmla="*/ 88 w 106"/>
                <a:gd name="T13" fmla="*/ 0 h 75"/>
                <a:gd name="T14" fmla="*/ 18 w 106"/>
                <a:gd name="T15" fmla="*/ 0 h 75"/>
                <a:gd name="T16" fmla="*/ 12 w 106"/>
                <a:gd name="T17" fmla="*/ 6 h 75"/>
                <a:gd name="T18" fmla="*/ 12 w 106"/>
                <a:gd name="T19" fmla="*/ 54 h 75"/>
                <a:gd name="T20" fmla="*/ 18 w 106"/>
                <a:gd name="T21" fmla="*/ 60 h 75"/>
                <a:gd name="T22" fmla="*/ 35 w 106"/>
                <a:gd name="T23" fmla="*/ 60 h 75"/>
                <a:gd name="T24" fmla="*/ 35 w 106"/>
                <a:gd name="T25" fmla="*/ 63 h 75"/>
                <a:gd name="T26" fmla="*/ 6 w 106"/>
                <a:gd name="T27" fmla="*/ 63 h 75"/>
                <a:gd name="T28" fmla="*/ 0 w 106"/>
                <a:gd name="T29" fmla="*/ 69 h 75"/>
                <a:gd name="T30" fmla="*/ 0 w 106"/>
                <a:gd name="T31" fmla="*/ 69 h 75"/>
                <a:gd name="T32" fmla="*/ 6 w 106"/>
                <a:gd name="T33" fmla="*/ 75 h 75"/>
                <a:gd name="T34" fmla="*/ 100 w 106"/>
                <a:gd name="T35" fmla="*/ 75 h 75"/>
                <a:gd name="T36" fmla="*/ 106 w 106"/>
                <a:gd name="T37" fmla="*/ 69 h 75"/>
                <a:gd name="T38" fmla="*/ 106 w 106"/>
                <a:gd name="T39" fmla="*/ 69 h 75"/>
                <a:gd name="T40" fmla="*/ 100 w 106"/>
                <a:gd name="T41" fmla="*/ 63 h 75"/>
                <a:gd name="T42" fmla="*/ 18 w 106"/>
                <a:gd name="T43" fmla="*/ 56 h 75"/>
                <a:gd name="T44" fmla="*/ 16 w 106"/>
                <a:gd name="T45" fmla="*/ 54 h 75"/>
                <a:gd name="T46" fmla="*/ 16 w 106"/>
                <a:gd name="T47" fmla="*/ 6 h 75"/>
                <a:gd name="T48" fmla="*/ 18 w 106"/>
                <a:gd name="T49" fmla="*/ 4 h 75"/>
                <a:gd name="T50" fmla="*/ 88 w 106"/>
                <a:gd name="T51" fmla="*/ 4 h 75"/>
                <a:gd name="T52" fmla="*/ 90 w 106"/>
                <a:gd name="T53" fmla="*/ 6 h 75"/>
                <a:gd name="T54" fmla="*/ 90 w 106"/>
                <a:gd name="T55" fmla="*/ 54 h 75"/>
                <a:gd name="T56" fmla="*/ 88 w 106"/>
                <a:gd name="T57" fmla="*/ 56 h 75"/>
                <a:gd name="T58" fmla="*/ 18 w 106"/>
                <a:gd name="T59" fmla="*/ 56 h 75"/>
                <a:gd name="T60" fmla="*/ 66 w 106"/>
                <a:gd name="T61" fmla="*/ 63 h 75"/>
                <a:gd name="T62" fmla="*/ 39 w 106"/>
                <a:gd name="T63" fmla="*/ 63 h 75"/>
                <a:gd name="T64" fmla="*/ 39 w 106"/>
                <a:gd name="T65" fmla="*/ 60 h 75"/>
                <a:gd name="T66" fmla="*/ 66 w 106"/>
                <a:gd name="T67" fmla="*/ 60 h 75"/>
                <a:gd name="T68" fmla="*/ 66 w 106"/>
                <a:gd name="T69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75">
                  <a:moveTo>
                    <a:pt x="100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91" y="60"/>
                    <a:pt x="94" y="57"/>
                    <a:pt x="94" y="5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2" y="3"/>
                    <a:pt x="12" y="6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7"/>
                    <a:pt x="14" y="60"/>
                    <a:pt x="18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" y="63"/>
                    <a:pt x="0" y="66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2" y="75"/>
                    <a:pt x="6" y="75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3" y="75"/>
                    <a:pt x="106" y="73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66"/>
                    <a:pt x="103" y="63"/>
                    <a:pt x="100" y="63"/>
                  </a:cubicBezTo>
                  <a:close/>
                  <a:moveTo>
                    <a:pt x="18" y="56"/>
                  </a:moveTo>
                  <a:cubicBezTo>
                    <a:pt x="17" y="56"/>
                    <a:pt x="16" y="55"/>
                    <a:pt x="16" y="5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9" y="4"/>
                    <a:pt x="90" y="5"/>
                    <a:pt x="90" y="6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55"/>
                    <a:pt x="89" y="56"/>
                    <a:pt x="88" y="56"/>
                  </a:cubicBezTo>
                  <a:lnTo>
                    <a:pt x="18" y="56"/>
                  </a:lnTo>
                  <a:close/>
                  <a:moveTo>
                    <a:pt x="66" y="63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05887" y="3169346"/>
              <a:ext cx="1522166" cy="37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界面优化</a:t>
              </a:r>
              <a:endParaRPr lang="zh-CN" altLang="en-US" sz="1100" baseline="-3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217107" y="1901352"/>
            <a:ext cx="1370239" cy="1370239"/>
            <a:chOff x="8289471" y="2026556"/>
            <a:chExt cx="1826985" cy="1826985"/>
          </a:xfrm>
        </p:grpSpPr>
        <p:sp>
          <p:nvSpPr>
            <p:cNvPr id="34" name="椭圆 33"/>
            <p:cNvSpPr/>
            <p:nvPr/>
          </p:nvSpPr>
          <p:spPr>
            <a:xfrm>
              <a:off x="8289471" y="2026556"/>
              <a:ext cx="1826985" cy="18269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35" name="Freeform 427"/>
            <p:cNvSpPr>
              <a:spLocks noChangeAspect="1" noEditPoints="1"/>
            </p:cNvSpPr>
            <p:nvPr/>
          </p:nvSpPr>
          <p:spPr bwMode="auto">
            <a:xfrm>
              <a:off x="8886142" y="2382811"/>
              <a:ext cx="633643" cy="540000"/>
            </a:xfrm>
            <a:custGeom>
              <a:avLst/>
              <a:gdLst>
                <a:gd name="T0" fmla="*/ 76 w 86"/>
                <a:gd name="T1" fmla="*/ 9 h 73"/>
                <a:gd name="T2" fmla="*/ 73 w 86"/>
                <a:gd name="T3" fmla="*/ 0 h 73"/>
                <a:gd name="T4" fmla="*/ 61 w 86"/>
                <a:gd name="T5" fmla="*/ 3 h 73"/>
                <a:gd name="T6" fmla="*/ 54 w 86"/>
                <a:gd name="T7" fmla="*/ 9 h 73"/>
                <a:gd name="T8" fmla="*/ 51 w 86"/>
                <a:gd name="T9" fmla="*/ 69 h 73"/>
                <a:gd name="T10" fmla="*/ 83 w 86"/>
                <a:gd name="T11" fmla="*/ 72 h 73"/>
                <a:gd name="T12" fmla="*/ 86 w 86"/>
                <a:gd name="T13" fmla="*/ 12 h 73"/>
                <a:gd name="T14" fmla="*/ 80 w 86"/>
                <a:gd name="T15" fmla="*/ 63 h 73"/>
                <a:gd name="T16" fmla="*/ 60 w 86"/>
                <a:gd name="T17" fmla="*/ 66 h 73"/>
                <a:gd name="T18" fmla="*/ 57 w 86"/>
                <a:gd name="T19" fmla="*/ 59 h 73"/>
                <a:gd name="T20" fmla="*/ 77 w 86"/>
                <a:gd name="T21" fmla="*/ 56 h 73"/>
                <a:gd name="T22" fmla="*/ 80 w 86"/>
                <a:gd name="T23" fmla="*/ 63 h 73"/>
                <a:gd name="T24" fmla="*/ 77 w 86"/>
                <a:gd name="T25" fmla="*/ 53 h 73"/>
                <a:gd name="T26" fmla="*/ 57 w 86"/>
                <a:gd name="T27" fmla="*/ 50 h 73"/>
                <a:gd name="T28" fmla="*/ 60 w 86"/>
                <a:gd name="T29" fmla="*/ 43 h 73"/>
                <a:gd name="T30" fmla="*/ 80 w 86"/>
                <a:gd name="T31" fmla="*/ 46 h 73"/>
                <a:gd name="T32" fmla="*/ 80 w 86"/>
                <a:gd name="T33" fmla="*/ 36 h 73"/>
                <a:gd name="T34" fmla="*/ 60 w 86"/>
                <a:gd name="T35" fmla="*/ 39 h 73"/>
                <a:gd name="T36" fmla="*/ 57 w 86"/>
                <a:gd name="T37" fmla="*/ 32 h 73"/>
                <a:gd name="T38" fmla="*/ 77 w 86"/>
                <a:gd name="T39" fmla="*/ 29 h 73"/>
                <a:gd name="T40" fmla="*/ 80 w 86"/>
                <a:gd name="T41" fmla="*/ 36 h 73"/>
                <a:gd name="T42" fmla="*/ 77 w 86"/>
                <a:gd name="T43" fmla="*/ 25 h 73"/>
                <a:gd name="T44" fmla="*/ 57 w 86"/>
                <a:gd name="T45" fmla="*/ 23 h 73"/>
                <a:gd name="T46" fmla="*/ 60 w 86"/>
                <a:gd name="T47" fmla="*/ 16 h 73"/>
                <a:gd name="T48" fmla="*/ 80 w 86"/>
                <a:gd name="T49" fmla="*/ 18 h 73"/>
                <a:gd name="T50" fmla="*/ 33 w 86"/>
                <a:gd name="T51" fmla="*/ 1 h 73"/>
                <a:gd name="T52" fmla="*/ 0 w 86"/>
                <a:gd name="T53" fmla="*/ 4 h 73"/>
                <a:gd name="T54" fmla="*/ 3 w 86"/>
                <a:gd name="T55" fmla="*/ 64 h 73"/>
                <a:gd name="T56" fmla="*/ 10 w 86"/>
                <a:gd name="T57" fmla="*/ 70 h 73"/>
                <a:gd name="T58" fmla="*/ 22 w 86"/>
                <a:gd name="T59" fmla="*/ 73 h 73"/>
                <a:gd name="T60" fmla="*/ 25 w 86"/>
                <a:gd name="T61" fmla="*/ 64 h 73"/>
                <a:gd name="T62" fmla="*/ 35 w 86"/>
                <a:gd name="T63" fmla="*/ 61 h 73"/>
                <a:gd name="T64" fmla="*/ 33 w 86"/>
                <a:gd name="T65" fmla="*/ 1 h 73"/>
                <a:gd name="T66" fmla="*/ 26 w 86"/>
                <a:gd name="T67" fmla="*/ 17 h 73"/>
                <a:gd name="T68" fmla="*/ 7 w 86"/>
                <a:gd name="T69" fmla="*/ 14 h 73"/>
                <a:gd name="T70" fmla="*/ 10 w 86"/>
                <a:gd name="T71" fmla="*/ 7 h 73"/>
                <a:gd name="T72" fmla="*/ 29 w 86"/>
                <a:gd name="T7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73">
                  <a:moveTo>
                    <a:pt x="83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5" y="0"/>
                    <a:pt x="7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1" y="1"/>
                    <a:pt x="61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2" y="9"/>
                    <a:pt x="51" y="10"/>
                    <a:pt x="51" y="12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71"/>
                    <a:pt x="52" y="72"/>
                    <a:pt x="54" y="72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5" y="72"/>
                    <a:pt x="86" y="71"/>
                    <a:pt x="86" y="69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0"/>
                    <a:pt x="85" y="9"/>
                    <a:pt x="83" y="9"/>
                  </a:cubicBezTo>
                  <a:close/>
                  <a:moveTo>
                    <a:pt x="80" y="63"/>
                  </a:moveTo>
                  <a:cubicBezTo>
                    <a:pt x="80" y="65"/>
                    <a:pt x="78" y="66"/>
                    <a:pt x="77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7" y="65"/>
                    <a:pt x="57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8"/>
                    <a:pt x="59" y="56"/>
                    <a:pt x="6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8" y="56"/>
                    <a:pt x="80" y="58"/>
                    <a:pt x="80" y="59"/>
                  </a:cubicBezTo>
                  <a:lnTo>
                    <a:pt x="80" y="63"/>
                  </a:lnTo>
                  <a:close/>
                  <a:moveTo>
                    <a:pt x="80" y="50"/>
                  </a:moveTo>
                  <a:cubicBezTo>
                    <a:pt x="80" y="51"/>
                    <a:pt x="78" y="53"/>
                    <a:pt x="77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7" y="51"/>
                    <a:pt x="57" y="50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4"/>
                    <a:pt x="59" y="43"/>
                    <a:pt x="60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80" y="44"/>
                    <a:pt x="80" y="46"/>
                  </a:cubicBezTo>
                  <a:lnTo>
                    <a:pt x="80" y="50"/>
                  </a:lnTo>
                  <a:close/>
                  <a:moveTo>
                    <a:pt x="80" y="36"/>
                  </a:moveTo>
                  <a:cubicBezTo>
                    <a:pt x="80" y="38"/>
                    <a:pt x="78" y="39"/>
                    <a:pt x="7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8"/>
                    <a:pt x="57" y="36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7" y="30"/>
                    <a:pt x="59" y="29"/>
                    <a:pt x="60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80" y="30"/>
                    <a:pt x="80" y="32"/>
                  </a:cubicBezTo>
                  <a:lnTo>
                    <a:pt x="80" y="36"/>
                  </a:lnTo>
                  <a:close/>
                  <a:moveTo>
                    <a:pt x="80" y="23"/>
                  </a:moveTo>
                  <a:cubicBezTo>
                    <a:pt x="80" y="24"/>
                    <a:pt x="78" y="25"/>
                    <a:pt x="77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7" y="24"/>
                    <a:pt x="57" y="23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7"/>
                    <a:pt x="59" y="16"/>
                    <a:pt x="60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6"/>
                    <a:pt x="80" y="17"/>
                    <a:pt x="80" y="18"/>
                  </a:cubicBezTo>
                  <a:lnTo>
                    <a:pt x="80" y="23"/>
                  </a:lnTo>
                  <a:close/>
                  <a:moveTo>
                    <a:pt x="3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3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2"/>
                    <a:pt x="12" y="73"/>
                    <a:pt x="13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4" y="73"/>
                    <a:pt x="25" y="72"/>
                    <a:pt x="25" y="70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5" y="63"/>
                    <a:pt x="35" y="6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4" y="1"/>
                    <a:pt x="33" y="1"/>
                  </a:cubicBezTo>
                  <a:close/>
                  <a:moveTo>
                    <a:pt x="29" y="14"/>
                  </a:moveTo>
                  <a:cubicBezTo>
                    <a:pt x="29" y="15"/>
                    <a:pt x="28" y="17"/>
                    <a:pt x="26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8" y="17"/>
                    <a:pt x="7" y="15"/>
                    <a:pt x="7" y="1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8" y="7"/>
                    <a:pt x="10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8"/>
                    <a:pt x="29" y="10"/>
                  </a:cubicBezTo>
                  <a:lnTo>
                    <a:pt x="29" y="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441880" y="3072230"/>
              <a:ext cx="1522166" cy="37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使用便捷</a:t>
              </a:r>
              <a:endParaRPr lang="zh-CN" altLang="en-US" sz="11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24273" y="1851670"/>
            <a:ext cx="1370239" cy="1370239"/>
            <a:chOff x="2149928" y="1960313"/>
            <a:chExt cx="1826985" cy="1826984"/>
          </a:xfrm>
        </p:grpSpPr>
        <p:sp>
          <p:nvSpPr>
            <p:cNvPr id="38" name="椭圆 37"/>
            <p:cNvSpPr/>
            <p:nvPr/>
          </p:nvSpPr>
          <p:spPr>
            <a:xfrm>
              <a:off x="2149928" y="1960313"/>
              <a:ext cx="1826985" cy="18269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39" name="Freeform 315"/>
            <p:cNvSpPr>
              <a:spLocks noChangeAspect="1"/>
            </p:cNvSpPr>
            <p:nvPr/>
          </p:nvSpPr>
          <p:spPr bwMode="auto">
            <a:xfrm>
              <a:off x="2664773" y="2382811"/>
              <a:ext cx="797295" cy="540000"/>
            </a:xfrm>
            <a:custGeom>
              <a:avLst/>
              <a:gdLst>
                <a:gd name="T0" fmla="*/ 103 w 106"/>
                <a:gd name="T1" fmla="*/ 44 h 72"/>
                <a:gd name="T2" fmla="*/ 92 w 106"/>
                <a:gd name="T3" fmla="*/ 44 h 72"/>
                <a:gd name="T4" fmla="*/ 92 w 106"/>
                <a:gd name="T5" fmla="*/ 18 h 72"/>
                <a:gd name="T6" fmla="*/ 86 w 106"/>
                <a:gd name="T7" fmla="*/ 12 h 72"/>
                <a:gd name="T8" fmla="*/ 68 w 106"/>
                <a:gd name="T9" fmla="*/ 12 h 72"/>
                <a:gd name="T10" fmla="*/ 68 w 106"/>
                <a:gd name="T11" fmla="*/ 2 h 72"/>
                <a:gd name="T12" fmla="*/ 66 w 106"/>
                <a:gd name="T13" fmla="*/ 0 h 72"/>
                <a:gd name="T14" fmla="*/ 40 w 106"/>
                <a:gd name="T15" fmla="*/ 0 h 72"/>
                <a:gd name="T16" fmla="*/ 38 w 106"/>
                <a:gd name="T17" fmla="*/ 2 h 72"/>
                <a:gd name="T18" fmla="*/ 38 w 106"/>
                <a:gd name="T19" fmla="*/ 12 h 72"/>
                <a:gd name="T20" fmla="*/ 20 w 106"/>
                <a:gd name="T21" fmla="*/ 12 h 72"/>
                <a:gd name="T22" fmla="*/ 14 w 106"/>
                <a:gd name="T23" fmla="*/ 18 h 72"/>
                <a:gd name="T24" fmla="*/ 14 w 106"/>
                <a:gd name="T25" fmla="*/ 44 h 72"/>
                <a:gd name="T26" fmla="*/ 3 w 106"/>
                <a:gd name="T27" fmla="*/ 44 h 72"/>
                <a:gd name="T28" fmla="*/ 0 w 106"/>
                <a:gd name="T29" fmla="*/ 47 h 72"/>
                <a:gd name="T30" fmla="*/ 0 w 106"/>
                <a:gd name="T31" fmla="*/ 70 h 72"/>
                <a:gd name="T32" fmla="*/ 3 w 106"/>
                <a:gd name="T33" fmla="*/ 72 h 72"/>
                <a:gd name="T34" fmla="*/ 28 w 106"/>
                <a:gd name="T35" fmla="*/ 72 h 72"/>
                <a:gd name="T36" fmla="*/ 30 w 106"/>
                <a:gd name="T37" fmla="*/ 70 h 72"/>
                <a:gd name="T38" fmla="*/ 30 w 106"/>
                <a:gd name="T39" fmla="*/ 47 h 72"/>
                <a:gd name="T40" fmla="*/ 28 w 106"/>
                <a:gd name="T41" fmla="*/ 44 h 72"/>
                <a:gd name="T42" fmla="*/ 17 w 106"/>
                <a:gd name="T43" fmla="*/ 44 h 72"/>
                <a:gd name="T44" fmla="*/ 17 w 106"/>
                <a:gd name="T45" fmla="*/ 18 h 72"/>
                <a:gd name="T46" fmla="*/ 20 w 106"/>
                <a:gd name="T47" fmla="*/ 15 h 72"/>
                <a:gd name="T48" fmla="*/ 38 w 106"/>
                <a:gd name="T49" fmla="*/ 15 h 72"/>
                <a:gd name="T50" fmla="*/ 38 w 106"/>
                <a:gd name="T51" fmla="*/ 25 h 72"/>
                <a:gd name="T52" fmla="*/ 40 w 106"/>
                <a:gd name="T53" fmla="*/ 27 h 72"/>
                <a:gd name="T54" fmla="*/ 51 w 106"/>
                <a:gd name="T55" fmla="*/ 27 h 72"/>
                <a:gd name="T56" fmla="*/ 51 w 106"/>
                <a:gd name="T57" fmla="*/ 44 h 72"/>
                <a:gd name="T58" fmla="*/ 40 w 106"/>
                <a:gd name="T59" fmla="*/ 44 h 72"/>
                <a:gd name="T60" fmla="*/ 38 w 106"/>
                <a:gd name="T61" fmla="*/ 47 h 72"/>
                <a:gd name="T62" fmla="*/ 38 w 106"/>
                <a:gd name="T63" fmla="*/ 70 h 72"/>
                <a:gd name="T64" fmla="*/ 40 w 106"/>
                <a:gd name="T65" fmla="*/ 72 h 72"/>
                <a:gd name="T66" fmla="*/ 66 w 106"/>
                <a:gd name="T67" fmla="*/ 72 h 72"/>
                <a:gd name="T68" fmla="*/ 68 w 106"/>
                <a:gd name="T69" fmla="*/ 70 h 72"/>
                <a:gd name="T70" fmla="*/ 68 w 106"/>
                <a:gd name="T71" fmla="*/ 47 h 72"/>
                <a:gd name="T72" fmla="*/ 66 w 106"/>
                <a:gd name="T73" fmla="*/ 44 h 72"/>
                <a:gd name="T74" fmla="*/ 55 w 106"/>
                <a:gd name="T75" fmla="*/ 44 h 72"/>
                <a:gd name="T76" fmla="*/ 55 w 106"/>
                <a:gd name="T77" fmla="*/ 27 h 72"/>
                <a:gd name="T78" fmla="*/ 66 w 106"/>
                <a:gd name="T79" fmla="*/ 27 h 72"/>
                <a:gd name="T80" fmla="*/ 68 w 106"/>
                <a:gd name="T81" fmla="*/ 25 h 72"/>
                <a:gd name="T82" fmla="*/ 68 w 106"/>
                <a:gd name="T83" fmla="*/ 15 h 72"/>
                <a:gd name="T84" fmla="*/ 86 w 106"/>
                <a:gd name="T85" fmla="*/ 15 h 72"/>
                <a:gd name="T86" fmla="*/ 89 w 106"/>
                <a:gd name="T87" fmla="*/ 18 h 72"/>
                <a:gd name="T88" fmla="*/ 89 w 106"/>
                <a:gd name="T89" fmla="*/ 44 h 72"/>
                <a:gd name="T90" fmla="*/ 78 w 106"/>
                <a:gd name="T91" fmla="*/ 44 h 72"/>
                <a:gd name="T92" fmla="*/ 76 w 106"/>
                <a:gd name="T93" fmla="*/ 47 h 72"/>
                <a:gd name="T94" fmla="*/ 76 w 106"/>
                <a:gd name="T95" fmla="*/ 70 h 72"/>
                <a:gd name="T96" fmla="*/ 78 w 106"/>
                <a:gd name="T97" fmla="*/ 72 h 72"/>
                <a:gd name="T98" fmla="*/ 103 w 106"/>
                <a:gd name="T99" fmla="*/ 72 h 72"/>
                <a:gd name="T100" fmla="*/ 106 w 106"/>
                <a:gd name="T101" fmla="*/ 70 h 72"/>
                <a:gd name="T102" fmla="*/ 106 w 106"/>
                <a:gd name="T103" fmla="*/ 47 h 72"/>
                <a:gd name="T104" fmla="*/ 103 w 106"/>
                <a:gd name="T105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" h="72">
                  <a:moveTo>
                    <a:pt x="103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15"/>
                    <a:pt x="90" y="12"/>
                    <a:pt x="86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7" y="0"/>
                    <a:pt x="6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4" y="15"/>
                    <a:pt x="14" y="18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9" y="72"/>
                    <a:pt x="30" y="71"/>
                    <a:pt x="30" y="70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5"/>
                    <a:pt x="29" y="44"/>
                    <a:pt x="2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6"/>
                    <a:pt x="18" y="15"/>
                    <a:pt x="2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9" y="44"/>
                    <a:pt x="38" y="45"/>
                    <a:pt x="38" y="47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71"/>
                    <a:pt x="39" y="72"/>
                    <a:pt x="40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5"/>
                    <a:pt x="67" y="44"/>
                    <a:pt x="66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7"/>
                    <a:pt x="68" y="26"/>
                    <a:pt x="68" y="2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6"/>
                    <a:pt x="89" y="18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7" y="44"/>
                    <a:pt x="76" y="45"/>
                    <a:pt x="76" y="47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1"/>
                    <a:pt x="77" y="72"/>
                    <a:pt x="78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5" y="72"/>
                    <a:pt x="106" y="71"/>
                    <a:pt x="106" y="70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6" y="45"/>
                    <a:pt x="105" y="44"/>
                    <a:pt x="103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900"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302337" y="3065011"/>
              <a:ext cx="1522166" cy="37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功能完善</a:t>
              </a:r>
              <a:endParaRPr lang="zh-CN" altLang="en-US" sz="11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1475656" y="3579862"/>
            <a:ext cx="1523488" cy="438580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开发功能及性能提高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满足使用者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51920" y="3579862"/>
            <a:ext cx="1369600" cy="438580"/>
          </a:xfrm>
          <a:prstGeom prst="rect">
            <a:avLst/>
          </a:prstGeom>
        </p:spPr>
        <p:txBody>
          <a:bodyPr wrap="none" lIns="68577" tIns="34289" rIns="68577" bIns="34289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优化登录界面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优化按钮及显示框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00192" y="3579862"/>
            <a:ext cx="1220090" cy="438580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满足现代化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自动化、人性化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14"/>
          <p:cNvSpPr txBox="1"/>
          <p:nvPr/>
        </p:nvSpPr>
        <p:spPr>
          <a:xfrm>
            <a:off x="179512" y="2674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项目展望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9592" y="771550"/>
            <a:ext cx="35702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百</a:t>
            </a:r>
            <a:r>
              <a:rPr lang="zh-CN" altLang="en-US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度</a:t>
            </a:r>
            <a:r>
              <a:rPr lang="zh-CN" altLang="en-US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百</a:t>
            </a:r>
            <a:r>
              <a:rPr lang="zh-CN" altLang="en-US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5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科</a:t>
            </a:r>
            <a:endParaRPr lang="zh-CN" altLang="en-US" sz="6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5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83768" y="2571750"/>
            <a:ext cx="32403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   </a:t>
            </a:r>
            <a:r>
              <a:rPr lang="en-US" altLang="zh-CN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 h a n k s</a:t>
            </a:r>
            <a:endParaRPr lang="zh-CN" altLang="en-US" sz="4000" b="1" dirty="0" smtClean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0" y="39399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发布时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间：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/>
              </a:rPr>
              <a:t>2017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/>
              </a:rPr>
              <a:t>12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月     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微软雅黑" panose="020B0503020204020204" charset="-122"/>
                <a:sym typeface="Arial" panose="020B0604020202020204"/>
              </a:rPr>
              <a:t>发布人：齐心宇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7893" y="84355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99992" y="1635646"/>
            <a:ext cx="27363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发布会结束</a:t>
            </a:r>
            <a:endParaRPr lang="zh-CN" altLang="en-US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8" grpId="0"/>
      <p:bldP spid="10" grpId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263301" y="2126886"/>
            <a:ext cx="1677511" cy="1374579"/>
            <a:chOff x="7737176" y="3044094"/>
            <a:chExt cx="1677511" cy="1374579"/>
          </a:xfrm>
        </p:grpSpPr>
        <p:grpSp>
          <p:nvGrpSpPr>
            <p:cNvPr id="51" name="组合 50"/>
            <p:cNvGrpSpPr/>
            <p:nvPr/>
          </p:nvGrpSpPr>
          <p:grpSpPr>
            <a:xfrm>
              <a:off x="7737176" y="3044094"/>
              <a:ext cx="1677511" cy="1374579"/>
              <a:chOff x="7647017" y="2699415"/>
              <a:chExt cx="2617944" cy="2145185"/>
            </a:xfrm>
          </p:grpSpPr>
          <p:sp>
            <p:nvSpPr>
              <p:cNvPr id="53" name="Oval 8"/>
              <p:cNvSpPr>
                <a:spLocks noChangeArrowheads="1"/>
              </p:cNvSpPr>
              <p:nvPr/>
            </p:nvSpPr>
            <p:spPr bwMode="auto">
              <a:xfrm flipV="1">
                <a:off x="7647017" y="43994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4" name="Oval 19"/>
              <p:cNvSpPr>
                <a:spLocks noChangeArrowheads="1"/>
              </p:cNvSpPr>
              <p:nvPr/>
            </p:nvSpPr>
            <p:spPr bwMode="auto">
              <a:xfrm>
                <a:off x="8011516" y="2699415"/>
                <a:ext cx="1931237" cy="193167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2000" b="1" kern="0" dirty="0">
                  <a:solidFill>
                    <a:sysClr val="window" lastClr="FFFFFF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5" name="未知"/>
              <p:cNvSpPr/>
              <p:nvPr/>
            </p:nvSpPr>
            <p:spPr bwMode="auto">
              <a:xfrm>
                <a:off x="8233034" y="2743729"/>
                <a:ext cx="1490214" cy="727147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036109" y="334175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i="1" kern="0" dirty="0" smtClean="0">
                  <a:solidFill>
                    <a:sysClr val="window" lastClr="FFFFFF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项目</a:t>
              </a:r>
              <a:endParaRPr kumimoji="0" lang="zh-CN" altLang="en-US" sz="3600" b="1" i="1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56" name="AutoShape 7"/>
          <p:cNvSpPr>
            <a:spLocks noChangeArrowheads="1"/>
          </p:cNvSpPr>
          <p:nvPr/>
        </p:nvSpPr>
        <p:spPr bwMode="auto">
          <a:xfrm>
            <a:off x="244102" y="2329043"/>
            <a:ext cx="6683690" cy="915987"/>
          </a:xfrm>
          <a:prstGeom prst="homePlate">
            <a:avLst>
              <a:gd name="adj" fmla="val 40030"/>
            </a:avLst>
          </a:prstGeom>
          <a:gradFill rotWithShape="1">
            <a:gsLst>
              <a:gs pos="0">
                <a:srgbClr val="B2B2B2">
                  <a:gamma/>
                  <a:tint val="5882"/>
                  <a:invGamma/>
                </a:srgbClr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rgbClr val="EAEAEA"/>
            </a:solidFill>
            <a:miter lim="800000"/>
          </a:ln>
          <a:effectLst/>
        </p:spPr>
        <p:txBody>
          <a:bodyPr wrap="none" anchor="ctr"/>
          <a:lstStyle/>
          <a:p>
            <a:pPr marL="357505" indent="-357505">
              <a:lnSpc>
                <a:spcPct val="120000"/>
              </a:lnSpc>
              <a:defRPr/>
            </a:pPr>
            <a:endParaRPr lang="zh-CN" altLang="en-US" sz="1200" kern="0" dirty="0">
              <a:solidFill>
                <a:srgbClr val="646464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4767757" y="2315962"/>
            <a:ext cx="567329" cy="938212"/>
          </a:xfrm>
          <a:prstGeom prst="chevron">
            <a:avLst>
              <a:gd name="adj" fmla="val 55472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2000" b="1" kern="0" dirty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AutoShape 8"/>
          <p:cNvSpPr>
            <a:spLocks noChangeArrowheads="1"/>
          </p:cNvSpPr>
          <p:nvPr/>
        </p:nvSpPr>
        <p:spPr bwMode="auto">
          <a:xfrm>
            <a:off x="2982487" y="2315962"/>
            <a:ext cx="567329" cy="938212"/>
          </a:xfrm>
          <a:prstGeom prst="chevron">
            <a:avLst>
              <a:gd name="adj" fmla="val 55472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2000" b="1" kern="0" dirty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AutoShape 8"/>
          <p:cNvSpPr>
            <a:spLocks noChangeArrowheads="1"/>
          </p:cNvSpPr>
          <p:nvPr/>
        </p:nvSpPr>
        <p:spPr bwMode="auto">
          <a:xfrm>
            <a:off x="1197217" y="2315962"/>
            <a:ext cx="567329" cy="938212"/>
          </a:xfrm>
          <a:prstGeom prst="chevron">
            <a:avLst>
              <a:gd name="adj" fmla="val 55472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2000" b="1" kern="0" dirty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6553029" y="2315962"/>
            <a:ext cx="567329" cy="938212"/>
          </a:xfrm>
          <a:prstGeom prst="chevron">
            <a:avLst>
              <a:gd name="adj" fmla="val 55472"/>
            </a:avLst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2000" b="1" kern="0" dirty="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1875" y="2602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646464"/>
                </a:solidFill>
              </a:defRPr>
            </a:lvl1pPr>
          </a:lstStyle>
          <a:p>
            <a:pPr>
              <a:defRPr/>
            </a:pPr>
            <a:r>
              <a:rPr lang="zh-CN" altLang="en-US" b="1" kern="0" dirty="0" smtClean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前端</a:t>
            </a:r>
            <a:endParaRPr lang="zh-CN" altLang="en-US" b="1" kern="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47145" y="26023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646464"/>
                </a:solidFill>
              </a:defRPr>
            </a:lvl1pPr>
          </a:lstStyle>
          <a:p>
            <a:pPr>
              <a:defRPr/>
            </a:pPr>
            <a:r>
              <a:rPr lang="zh-CN" altLang="en-US" b="1" kern="0" dirty="0" smtClean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数据库</a:t>
            </a:r>
            <a:endParaRPr lang="zh-CN" altLang="en-US" b="1" kern="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32415" y="2602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b="1" i="1" kern="0" dirty="0" smtClean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后端</a:t>
            </a:r>
            <a:endParaRPr lang="zh-CN" altLang="en-US" b="1" i="1" kern="0" dirty="0">
              <a:solidFill>
                <a:srgbClr val="646464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364088" y="26437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646464"/>
                </a:solidFill>
              </a:defRPr>
            </a:lvl1pPr>
          </a:lstStyle>
          <a:p>
            <a:pPr>
              <a:defRPr/>
            </a:pPr>
            <a:r>
              <a:rPr lang="zh-CN" altLang="en-US" b="1" kern="0" dirty="0" smtClean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衔接及总结</a:t>
            </a:r>
            <a:endParaRPr lang="zh-CN" altLang="en-US" b="1" kern="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24890" y="3091662"/>
            <a:ext cx="1925931" cy="1748631"/>
            <a:chOff x="941884" y="3983470"/>
            <a:chExt cx="1925931" cy="1748631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941884" y="3983470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941884" y="4393273"/>
              <a:ext cx="192593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b="1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王祥福</a:t>
              </a:r>
              <a:endParaRPr lang="en-US" altLang="zh-CN" kern="0" dirty="0" smtClean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b="1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郭萍</a:t>
              </a:r>
              <a:endParaRPr lang="en-US" altLang="zh-CN" kern="0" dirty="0" smtClean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b="1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肖瑶</a:t>
              </a:r>
              <a:endParaRPr lang="en-US" altLang="zh-CN" kern="0" dirty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12519" y="1025024"/>
            <a:ext cx="1925931" cy="1502549"/>
            <a:chOff x="2293144" y="1916832"/>
            <a:chExt cx="1925931" cy="1502549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2293144" y="2060848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2293144" y="1916832"/>
              <a:ext cx="1925931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b="1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曹锋</a:t>
              </a:r>
              <a:endParaRPr lang="zh-CN" altLang="en-US" sz="1200" kern="0" dirty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060526" y="3113256"/>
            <a:ext cx="1925931" cy="1751717"/>
            <a:chOff x="3641104" y="3980384"/>
            <a:chExt cx="1925931" cy="1751717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648596" y="3980384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3641104" y="4393273"/>
              <a:ext cx="192593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杨良辉</a:t>
              </a:r>
              <a:endParaRPr lang="en-US" altLang="zh-CN" kern="0" dirty="0" smtClean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邹旺林</a:t>
              </a:r>
              <a:endParaRPr lang="en-US" altLang="zh-CN" kern="0" dirty="0" smtClean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曹文斌</a:t>
              </a:r>
              <a:endParaRPr lang="en-US" altLang="zh-CN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879011" y="1025024"/>
            <a:ext cx="1925931" cy="1502549"/>
            <a:chOff x="5044092" y="1916832"/>
            <a:chExt cx="1925931" cy="1502549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5044092" y="2060848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>
              <a:off x="5044092" y="1916832"/>
              <a:ext cx="1925931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齐心宇</a:t>
              </a:r>
              <a:endParaRPr lang="en-US" altLang="zh-CN" kern="0" dirty="0" smtClean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●</a:t>
              </a:r>
              <a:r>
                <a:rPr lang="zh-CN" altLang="en-US" kern="0" dirty="0" smtClean="0">
                  <a:solidFill>
                    <a:srgbClr val="646464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刘韶星</a:t>
              </a:r>
              <a:endParaRPr lang="en-US" altLang="zh-CN" kern="0" dirty="0">
                <a:solidFill>
                  <a:srgbClr val="646464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4283968" y="1419622"/>
            <a:ext cx="2301342" cy="470896"/>
            <a:chOff x="935038" y="1333500"/>
            <a:chExt cx="2301342" cy="592138"/>
          </a:xfrm>
        </p:grpSpPr>
        <p:sp>
          <p:nvSpPr>
            <p:cNvPr id="61" name="矩形 69"/>
            <p:cNvSpPr>
              <a:spLocks noChangeArrowheads="1"/>
            </p:cNvSpPr>
            <p:nvPr/>
          </p:nvSpPr>
          <p:spPr bwMode="auto">
            <a:xfrm>
              <a:off x="1331913" y="1333500"/>
              <a:ext cx="1904467" cy="464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前端设计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58" name="Group 18"/>
            <p:cNvGrpSpPr/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</p:grpSpPr>
          <p:sp>
            <p:nvSpPr>
              <p:cNvPr id="5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0" name="TextBox 11"/>
              <p:cNvSpPr>
                <a:spLocks noChangeArrowheads="1"/>
              </p:cNvSpPr>
              <p:nvPr/>
            </p:nvSpPr>
            <p:spPr bwMode="auto">
              <a:xfrm>
                <a:off x="41676" y="57168"/>
                <a:ext cx="334609" cy="502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1</a:t>
                </a:r>
                <a:endPara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4283968" y="1995686"/>
            <a:ext cx="2301342" cy="470894"/>
            <a:chOff x="935038" y="1333501"/>
            <a:chExt cx="2301342" cy="592137"/>
          </a:xfrm>
        </p:grpSpPr>
        <p:sp>
          <p:nvSpPr>
            <p:cNvPr id="68" name="矩形 69"/>
            <p:cNvSpPr>
              <a:spLocks noChangeArrowheads="1"/>
            </p:cNvSpPr>
            <p:nvPr/>
          </p:nvSpPr>
          <p:spPr bwMode="auto">
            <a:xfrm>
              <a:off x="1331914" y="1333501"/>
              <a:ext cx="1904466" cy="46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用户注册、登录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65" name="Group 18"/>
            <p:cNvGrpSpPr/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</p:grpSpPr>
          <p:sp>
            <p:nvSpPr>
              <p:cNvPr id="6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7" name="TextBox 11"/>
              <p:cNvSpPr>
                <a:spLocks noChangeArrowheads="1"/>
              </p:cNvSpPr>
              <p:nvPr/>
            </p:nvSpPr>
            <p:spPr bwMode="auto">
              <a:xfrm>
                <a:off x="41676" y="57168"/>
                <a:ext cx="334609" cy="502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2</a:t>
                </a:r>
                <a:endPara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278934" y="2643758"/>
            <a:ext cx="2301341" cy="470895"/>
            <a:chOff x="935038" y="1333500"/>
            <a:chExt cx="2301341" cy="592138"/>
          </a:xfrm>
        </p:grpSpPr>
        <p:sp>
          <p:nvSpPr>
            <p:cNvPr id="86" name="矩形 69"/>
            <p:cNvSpPr>
              <a:spLocks noChangeArrowheads="1"/>
            </p:cNvSpPr>
            <p:nvPr/>
          </p:nvSpPr>
          <p:spPr bwMode="auto">
            <a:xfrm>
              <a:off x="1331912" y="1333500"/>
              <a:ext cx="1904467" cy="46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词条创建、查询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3" name="矩形 9"/>
            <p:cNvSpPr>
              <a:spLocks noChangeArrowheads="1"/>
            </p:cNvSpPr>
            <p:nvPr/>
          </p:nvSpPr>
          <p:spPr bwMode="auto">
            <a:xfrm>
              <a:off x="935038" y="1349376"/>
              <a:ext cx="396875" cy="5762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271067" y="3248584"/>
            <a:ext cx="2301340" cy="470897"/>
            <a:chOff x="935038" y="1333498"/>
            <a:chExt cx="2301340" cy="592140"/>
          </a:xfrm>
        </p:grpSpPr>
        <p:sp>
          <p:nvSpPr>
            <p:cNvPr id="98" name="矩形 69"/>
            <p:cNvSpPr>
              <a:spLocks noChangeArrowheads="1"/>
            </p:cNvSpPr>
            <p:nvPr/>
          </p:nvSpPr>
          <p:spPr bwMode="auto">
            <a:xfrm>
              <a:off x="1331911" y="1333498"/>
              <a:ext cx="1904467" cy="46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数据库设计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92" name="Group 18"/>
            <p:cNvGrpSpPr/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</p:grpSpPr>
          <p:sp>
            <p:nvSpPr>
              <p:cNvPr id="93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94" name="TextBox 11"/>
              <p:cNvSpPr>
                <a:spLocks noChangeArrowheads="1"/>
              </p:cNvSpPr>
              <p:nvPr/>
            </p:nvSpPr>
            <p:spPr bwMode="auto">
              <a:xfrm>
                <a:off x="41676" y="57168"/>
                <a:ext cx="334609" cy="502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4</a:t>
                </a:r>
                <a:endPara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69944" y="1117308"/>
            <a:ext cx="2721769" cy="3015853"/>
            <a:chOff x="934693" y="1059582"/>
            <a:chExt cx="2721769" cy="3015853"/>
          </a:xfrm>
        </p:grpSpPr>
        <p:sp>
          <p:nvSpPr>
            <p:cNvPr id="101" name="等腰三角形 4"/>
            <p:cNvSpPr>
              <a:spLocks noChangeArrowheads="1"/>
            </p:cNvSpPr>
            <p:nvPr/>
          </p:nvSpPr>
          <p:spPr bwMode="auto">
            <a:xfrm rot="17226387">
              <a:off x="749247" y="1245028"/>
              <a:ext cx="2692906" cy="2322014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19050">
              <a:solidFill>
                <a:schemeClr val="accent2"/>
              </a:solidFill>
              <a:miter lim="800000"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2" name="椭圆 7"/>
            <p:cNvSpPr>
              <a:spLocks noChangeArrowheads="1"/>
            </p:cNvSpPr>
            <p:nvPr/>
          </p:nvSpPr>
          <p:spPr bwMode="auto">
            <a:xfrm>
              <a:off x="2721441" y="3917029"/>
              <a:ext cx="158443" cy="1584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3" name="椭圆 8"/>
            <p:cNvSpPr>
              <a:spLocks noChangeArrowheads="1"/>
            </p:cNvSpPr>
            <p:nvPr/>
          </p:nvSpPr>
          <p:spPr bwMode="auto">
            <a:xfrm>
              <a:off x="3498019" y="1406190"/>
              <a:ext cx="158443" cy="1584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4" name="椭圆 6"/>
            <p:cNvSpPr>
              <a:spLocks noChangeArrowheads="1"/>
            </p:cNvSpPr>
            <p:nvPr/>
          </p:nvSpPr>
          <p:spPr bwMode="auto">
            <a:xfrm>
              <a:off x="952157" y="2004091"/>
              <a:ext cx="158443" cy="1584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1303166" y="1505056"/>
              <a:ext cx="2209447" cy="2272368"/>
              <a:chOff x="1303166" y="1505056"/>
              <a:chExt cx="2209447" cy="2272368"/>
            </a:xfrm>
          </p:grpSpPr>
          <p:sp>
            <p:nvSpPr>
              <p:cNvPr id="106" name="正五边形 105"/>
              <p:cNvSpPr/>
              <p:nvPr/>
            </p:nvSpPr>
            <p:spPr>
              <a:xfrm rot="16504398">
                <a:off x="1249062" y="1559160"/>
                <a:ext cx="2272368" cy="2164160"/>
              </a:xfrm>
              <a:prstGeom prst="pentag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7" name="文本框 9"/>
              <p:cNvSpPr txBox="1">
                <a:spLocks noChangeArrowheads="1"/>
              </p:cNvSpPr>
              <p:nvPr/>
            </p:nvSpPr>
            <p:spPr bwMode="auto">
              <a:xfrm>
                <a:off x="1568397" y="2658040"/>
                <a:ext cx="19442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CONTENTS</a:t>
                </a:r>
                <a:endPara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8" name="文本框 10"/>
              <p:cNvSpPr txBox="1">
                <a:spLocks noChangeArrowheads="1"/>
              </p:cNvSpPr>
              <p:nvPr/>
            </p:nvSpPr>
            <p:spPr bwMode="auto">
              <a:xfrm>
                <a:off x="1568397" y="1937960"/>
                <a:ext cx="174139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3200" b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目录</a:t>
                </a:r>
              </a:p>
            </p:txBody>
          </p:sp>
        </p:grpSp>
      </p:grpSp>
      <p:sp>
        <p:nvSpPr>
          <p:cNvPr id="40" name="矩形 9"/>
          <p:cNvSpPr>
            <a:spLocks noChangeArrowheads="1"/>
          </p:cNvSpPr>
          <p:nvPr/>
        </p:nvSpPr>
        <p:spPr bwMode="auto">
          <a:xfrm>
            <a:off x="4268831" y="2663054"/>
            <a:ext cx="406976" cy="495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endParaRPr lang="zh-CN" altLang="zh-CN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276102" y="3867895"/>
            <a:ext cx="2301340" cy="470897"/>
            <a:chOff x="935038" y="1333498"/>
            <a:chExt cx="2301340" cy="592140"/>
          </a:xfrm>
        </p:grpSpPr>
        <p:sp>
          <p:nvSpPr>
            <p:cNvPr id="46" name="矩形 69"/>
            <p:cNvSpPr>
              <a:spLocks noChangeArrowheads="1"/>
            </p:cNvSpPr>
            <p:nvPr/>
          </p:nvSpPr>
          <p:spPr bwMode="auto">
            <a:xfrm>
              <a:off x="1331911" y="1333498"/>
              <a:ext cx="1904467" cy="46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后端实现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3" name="Group 18"/>
            <p:cNvGrpSpPr/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41676" y="57168"/>
                <a:ext cx="334609" cy="502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5</a:t>
                </a:r>
                <a:endPara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99792" y="3291830"/>
            <a:ext cx="0" cy="12961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499992" y="3291830"/>
            <a:ext cx="0" cy="12961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300192" y="3291830"/>
            <a:ext cx="0" cy="12961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手动操作 9"/>
          <p:cNvSpPr/>
          <p:nvPr/>
        </p:nvSpPr>
        <p:spPr>
          <a:xfrm rot="16200000">
            <a:off x="1187624" y="1455625"/>
            <a:ext cx="1440160" cy="1584176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流程图: 手动操作 10"/>
          <p:cNvSpPr/>
          <p:nvPr/>
        </p:nvSpPr>
        <p:spPr>
          <a:xfrm rot="16200000">
            <a:off x="2915816" y="1455626"/>
            <a:ext cx="1440160" cy="1584176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流程图: 手动操作 11"/>
          <p:cNvSpPr/>
          <p:nvPr/>
        </p:nvSpPr>
        <p:spPr>
          <a:xfrm rot="16200000">
            <a:off x="6372200" y="1455626"/>
            <a:ext cx="1440160" cy="1584176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流程图: 手动操作 12"/>
          <p:cNvSpPr/>
          <p:nvPr/>
        </p:nvSpPr>
        <p:spPr>
          <a:xfrm rot="16200000">
            <a:off x="4644008" y="1455626"/>
            <a:ext cx="1440160" cy="1584176"/>
          </a:xfrm>
          <a:prstGeom prst="flowChartManualOperat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Group 126"/>
          <p:cNvGrpSpPr/>
          <p:nvPr/>
        </p:nvGrpSpPr>
        <p:grpSpPr>
          <a:xfrm>
            <a:off x="5136624" y="1831458"/>
            <a:ext cx="454928" cy="317962"/>
            <a:chOff x="7999238" y="1399322"/>
            <a:chExt cx="464215" cy="324452"/>
          </a:xfrm>
          <a:solidFill>
            <a:schemeClr val="bg1"/>
          </a:solidFill>
        </p:grpSpPr>
        <p:sp>
          <p:nvSpPr>
            <p:cNvPr id="15" name="Freeform 57"/>
            <p:cNvSpPr>
              <a:spLocks noEditPoints="1"/>
            </p:cNvSpPr>
            <p:nvPr/>
          </p:nvSpPr>
          <p:spPr bwMode="auto">
            <a:xfrm>
              <a:off x="7999238" y="1399322"/>
              <a:ext cx="331940" cy="324452"/>
            </a:xfrm>
            <a:custGeom>
              <a:avLst/>
              <a:gdLst>
                <a:gd name="T0" fmla="*/ 86 w 100"/>
                <a:gd name="T1" fmla="*/ 60 h 97"/>
                <a:gd name="T2" fmla="*/ 100 w 100"/>
                <a:gd name="T3" fmla="*/ 54 h 97"/>
                <a:gd name="T4" fmla="*/ 100 w 100"/>
                <a:gd name="T5" fmla="*/ 43 h 97"/>
                <a:gd name="T6" fmla="*/ 86 w 100"/>
                <a:gd name="T7" fmla="*/ 38 h 97"/>
                <a:gd name="T8" fmla="*/ 83 w 100"/>
                <a:gd name="T9" fmla="*/ 32 h 97"/>
                <a:gd name="T10" fmla="*/ 89 w 100"/>
                <a:gd name="T11" fmla="*/ 18 h 97"/>
                <a:gd name="T12" fmla="*/ 81 w 100"/>
                <a:gd name="T13" fmla="*/ 11 h 97"/>
                <a:gd name="T14" fmla="*/ 67 w 100"/>
                <a:gd name="T15" fmla="*/ 16 h 97"/>
                <a:gd name="T16" fmla="*/ 61 w 100"/>
                <a:gd name="T17" fmla="*/ 14 h 97"/>
                <a:gd name="T18" fmla="*/ 55 w 100"/>
                <a:gd name="T19" fmla="*/ 0 h 97"/>
                <a:gd name="T20" fmla="*/ 44 w 100"/>
                <a:gd name="T21" fmla="*/ 0 h 97"/>
                <a:gd name="T22" fmla="*/ 39 w 100"/>
                <a:gd name="T23" fmla="*/ 14 h 97"/>
                <a:gd name="T24" fmla="*/ 33 w 100"/>
                <a:gd name="T25" fmla="*/ 16 h 97"/>
                <a:gd name="T26" fmla="*/ 19 w 100"/>
                <a:gd name="T27" fmla="*/ 11 h 97"/>
                <a:gd name="T28" fmla="*/ 11 w 100"/>
                <a:gd name="T29" fmla="*/ 19 h 97"/>
                <a:gd name="T30" fmla="*/ 17 w 100"/>
                <a:gd name="T31" fmla="*/ 32 h 97"/>
                <a:gd name="T32" fmla="*/ 14 w 100"/>
                <a:gd name="T33" fmla="*/ 38 h 97"/>
                <a:gd name="T34" fmla="*/ 0 w 100"/>
                <a:gd name="T35" fmla="*/ 44 h 97"/>
                <a:gd name="T36" fmla="*/ 0 w 100"/>
                <a:gd name="T37" fmla="*/ 54 h 97"/>
                <a:gd name="T38" fmla="*/ 14 w 100"/>
                <a:gd name="T39" fmla="*/ 60 h 97"/>
                <a:gd name="T40" fmla="*/ 17 w 100"/>
                <a:gd name="T41" fmla="*/ 66 h 97"/>
                <a:gd name="T42" fmla="*/ 11 w 100"/>
                <a:gd name="T43" fmla="*/ 80 h 97"/>
                <a:gd name="T44" fmla="*/ 19 w 100"/>
                <a:gd name="T45" fmla="*/ 87 h 97"/>
                <a:gd name="T46" fmla="*/ 33 w 100"/>
                <a:gd name="T47" fmla="*/ 82 h 97"/>
                <a:gd name="T48" fmla="*/ 39 w 100"/>
                <a:gd name="T49" fmla="*/ 84 h 97"/>
                <a:gd name="T50" fmla="*/ 45 w 100"/>
                <a:gd name="T51" fmla="*/ 97 h 97"/>
                <a:gd name="T52" fmla="*/ 56 w 100"/>
                <a:gd name="T53" fmla="*/ 97 h 97"/>
                <a:gd name="T54" fmla="*/ 61 w 100"/>
                <a:gd name="T55" fmla="*/ 84 h 97"/>
                <a:gd name="T56" fmla="*/ 67 w 100"/>
                <a:gd name="T57" fmla="*/ 82 h 97"/>
                <a:gd name="T58" fmla="*/ 81 w 100"/>
                <a:gd name="T59" fmla="*/ 87 h 97"/>
                <a:gd name="T60" fmla="*/ 89 w 100"/>
                <a:gd name="T61" fmla="*/ 79 h 97"/>
                <a:gd name="T62" fmla="*/ 83 w 100"/>
                <a:gd name="T63" fmla="*/ 66 h 97"/>
                <a:gd name="T64" fmla="*/ 86 w 100"/>
                <a:gd name="T65" fmla="*/ 60 h 97"/>
                <a:gd name="T66" fmla="*/ 50 w 100"/>
                <a:gd name="T67" fmla="*/ 64 h 97"/>
                <a:gd name="T68" fmla="*/ 34 w 100"/>
                <a:gd name="T69" fmla="*/ 49 h 97"/>
                <a:gd name="T70" fmla="*/ 50 w 100"/>
                <a:gd name="T71" fmla="*/ 33 h 97"/>
                <a:gd name="T72" fmla="*/ 66 w 100"/>
                <a:gd name="T73" fmla="*/ 49 h 97"/>
                <a:gd name="T74" fmla="*/ 50 w 100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97">
                  <a:moveTo>
                    <a:pt x="86" y="60"/>
                  </a:moveTo>
                  <a:cubicBezTo>
                    <a:pt x="86" y="60"/>
                    <a:pt x="100" y="55"/>
                    <a:pt x="100" y="54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86" y="38"/>
                    <a:pt x="86" y="38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9" y="19"/>
                    <a:pt x="89" y="1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19" y="10"/>
                    <a:pt x="19" y="1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7" y="32"/>
                    <a:pt x="17" y="3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0" y="43"/>
                    <a:pt x="0" y="4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1" y="79"/>
                    <a:pt x="11" y="80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8"/>
                    <a:pt x="33" y="82"/>
                    <a:pt x="33" y="82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81" y="87"/>
                    <a:pt x="81" y="87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90" y="79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9" y="33"/>
                    <a:pt x="66" y="40"/>
                    <a:pt x="66" y="49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6" name="Freeform 58"/>
            <p:cNvSpPr>
              <a:spLocks noEditPoints="1"/>
            </p:cNvSpPr>
            <p:nvPr/>
          </p:nvSpPr>
          <p:spPr bwMode="auto">
            <a:xfrm>
              <a:off x="8308715" y="1564044"/>
              <a:ext cx="154738" cy="154738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3 w 47"/>
                <a:gd name="T17" fmla="*/ 6 h 47"/>
                <a:gd name="T18" fmla="*/ 20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1 w 47"/>
                <a:gd name="T31" fmla="*/ 21 h 47"/>
                <a:gd name="T32" fmla="*/ 6 w 47"/>
                <a:gd name="T33" fmla="*/ 25 h 47"/>
                <a:gd name="T34" fmla="*/ 7 w 47"/>
                <a:gd name="T35" fmla="*/ 28 h 47"/>
                <a:gd name="T36" fmla="*/ 3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1 w 47"/>
                <a:gd name="T47" fmla="*/ 47 h 47"/>
                <a:gd name="T48" fmla="*/ 25 w 47"/>
                <a:gd name="T49" fmla="*/ 41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6 w 47"/>
                <a:gd name="T61" fmla="*/ 31 h 47"/>
                <a:gd name="T62" fmla="*/ 47 w 47"/>
                <a:gd name="T63" fmla="*/ 26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3" y="6"/>
                    <a:pt x="23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2" y="33"/>
                    <a:pt x="3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25" y="41"/>
                    <a:pt x="25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6" y="31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2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7" name="Freeform 55"/>
          <p:cNvSpPr>
            <a:spLocks noEditPoints="1"/>
          </p:cNvSpPr>
          <p:nvPr/>
        </p:nvSpPr>
        <p:spPr bwMode="auto">
          <a:xfrm>
            <a:off x="1740698" y="1815665"/>
            <a:ext cx="334012" cy="349548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8" name="Group 29"/>
          <p:cNvGrpSpPr/>
          <p:nvPr/>
        </p:nvGrpSpPr>
        <p:grpSpPr>
          <a:xfrm>
            <a:off x="6966054" y="1832171"/>
            <a:ext cx="252452" cy="316536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9" name="Freeform 80"/>
            <p:cNvSpPr/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Freeform 81"/>
            <p:cNvSpPr/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82"/>
            <p:cNvSpPr/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3" name="Freeform 105"/>
          <p:cNvSpPr>
            <a:spLocks noEditPoints="1"/>
          </p:cNvSpPr>
          <p:nvPr/>
        </p:nvSpPr>
        <p:spPr bwMode="auto">
          <a:xfrm>
            <a:off x="3467907" y="1842269"/>
            <a:ext cx="335978" cy="296340"/>
          </a:xfrm>
          <a:custGeom>
            <a:avLst/>
            <a:gdLst>
              <a:gd name="T0" fmla="*/ 133 w 134"/>
              <a:gd name="T1" fmla="*/ 16 h 118"/>
              <a:gd name="T2" fmla="*/ 121 w 134"/>
              <a:gd name="T3" fmla="*/ 4 h 118"/>
              <a:gd name="T4" fmla="*/ 115 w 134"/>
              <a:gd name="T5" fmla="*/ 4 h 118"/>
              <a:gd name="T6" fmla="*/ 114 w 134"/>
              <a:gd name="T7" fmla="*/ 7 h 118"/>
              <a:gd name="T8" fmla="*/ 111 w 134"/>
              <a:gd name="T9" fmla="*/ 8 h 118"/>
              <a:gd name="T10" fmla="*/ 111 w 134"/>
              <a:gd name="T11" fmla="*/ 8 h 118"/>
              <a:gd name="T12" fmla="*/ 81 w 134"/>
              <a:gd name="T13" fmla="*/ 39 h 118"/>
              <a:gd name="T14" fmla="*/ 79 w 134"/>
              <a:gd name="T15" fmla="*/ 46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6 w 134"/>
              <a:gd name="T23" fmla="*/ 57 h 118"/>
              <a:gd name="T24" fmla="*/ 54 w 134"/>
              <a:gd name="T25" fmla="*/ 35 h 118"/>
              <a:gd name="T26" fmla="*/ 47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8 w 134"/>
              <a:gd name="T35" fmla="*/ 36 h 118"/>
              <a:gd name="T36" fmla="*/ 3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1 w 134"/>
              <a:gd name="T51" fmla="*/ 98 h 118"/>
              <a:gd name="T52" fmla="*/ 21 w 134"/>
              <a:gd name="T53" fmla="*/ 114 h 118"/>
              <a:gd name="T54" fmla="*/ 23 w 134"/>
              <a:gd name="T55" fmla="*/ 116 h 118"/>
              <a:gd name="T56" fmla="*/ 39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3 w 134"/>
              <a:gd name="T63" fmla="*/ 79 h 118"/>
              <a:gd name="T64" fmla="*/ 98 w 134"/>
              <a:gd name="T65" fmla="*/ 114 h 118"/>
              <a:gd name="T66" fmla="*/ 107 w 134"/>
              <a:gd name="T67" fmla="*/ 118 h 118"/>
              <a:gd name="T68" fmla="*/ 116 w 134"/>
              <a:gd name="T69" fmla="*/ 114 h 118"/>
              <a:gd name="T70" fmla="*/ 116 w 134"/>
              <a:gd name="T71" fmla="*/ 97 h 118"/>
              <a:gd name="T72" fmla="*/ 80 w 134"/>
              <a:gd name="T73" fmla="*/ 61 h 118"/>
              <a:gd name="T74" fmla="*/ 87 w 134"/>
              <a:gd name="T75" fmla="*/ 55 h 118"/>
              <a:gd name="T76" fmla="*/ 90 w 134"/>
              <a:gd name="T77" fmla="*/ 58 h 118"/>
              <a:gd name="T78" fmla="*/ 98 w 134"/>
              <a:gd name="T79" fmla="*/ 56 h 118"/>
              <a:gd name="T80" fmla="*/ 128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3 w 134"/>
              <a:gd name="T89" fmla="*/ 22 h 118"/>
              <a:gd name="T90" fmla="*/ 133 w 134"/>
              <a:gd name="T91" fmla="*/ 16 h 118"/>
              <a:gd name="T92" fmla="*/ 108 w 134"/>
              <a:gd name="T93" fmla="*/ 103 h 118"/>
              <a:gd name="T94" fmla="*/ 113 w 134"/>
              <a:gd name="T95" fmla="*/ 107 h 118"/>
              <a:gd name="T96" fmla="*/ 108 w 134"/>
              <a:gd name="T97" fmla="*/ 112 h 118"/>
              <a:gd name="T98" fmla="*/ 103 w 134"/>
              <a:gd name="T99" fmla="*/ 107 h 118"/>
              <a:gd name="T100" fmla="*/ 108 w 134"/>
              <a:gd name="T101" fmla="*/ 103 h 118"/>
              <a:gd name="T102" fmla="*/ 91 w 134"/>
              <a:gd name="T103" fmla="*/ 40 h 118"/>
              <a:gd name="T104" fmla="*/ 89 w 134"/>
              <a:gd name="T105" fmla="*/ 38 h 118"/>
              <a:gd name="T106" fmla="*/ 111 w 134"/>
              <a:gd name="T107" fmla="*/ 16 h 118"/>
              <a:gd name="T108" fmla="*/ 113 w 134"/>
              <a:gd name="T109" fmla="*/ 18 h 118"/>
              <a:gd name="T110" fmla="*/ 91 w 134"/>
              <a:gd name="T111" fmla="*/ 40 h 118"/>
              <a:gd name="T112" fmla="*/ 98 w 134"/>
              <a:gd name="T113" fmla="*/ 48 h 118"/>
              <a:gd name="T114" fmla="*/ 96 w 134"/>
              <a:gd name="T115" fmla="*/ 46 h 118"/>
              <a:gd name="T116" fmla="*/ 119 w 134"/>
              <a:gd name="T117" fmla="*/ 23 h 118"/>
              <a:gd name="T118" fmla="*/ 121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3" y="16"/>
                </a:moveTo>
                <a:cubicBezTo>
                  <a:pt x="121" y="4"/>
                  <a:pt x="121" y="4"/>
                  <a:pt x="121" y="4"/>
                </a:cubicBezTo>
                <a:cubicBezTo>
                  <a:pt x="119" y="2"/>
                  <a:pt x="117" y="2"/>
                  <a:pt x="115" y="4"/>
                </a:cubicBezTo>
                <a:cubicBezTo>
                  <a:pt x="114" y="5"/>
                  <a:pt x="114" y="6"/>
                  <a:pt x="114" y="7"/>
                </a:cubicBezTo>
                <a:cubicBezTo>
                  <a:pt x="113" y="7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1"/>
                  <a:pt x="80" y="44"/>
                  <a:pt x="79" y="46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3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1" y="98"/>
                  <a:pt x="31" y="98"/>
                  <a:pt x="31" y="9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79"/>
                  <a:pt x="63" y="79"/>
                  <a:pt x="6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1" y="109"/>
                  <a:pt x="121" y="102"/>
                  <a:pt x="116" y="97"/>
                </a:cubicBezTo>
                <a:cubicBezTo>
                  <a:pt x="80" y="61"/>
                  <a:pt x="80" y="61"/>
                  <a:pt x="80" y="61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8" y="5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9" y="24"/>
                  <a:pt x="129" y="24"/>
                  <a:pt x="129" y="23"/>
                </a:cubicBezTo>
                <a:cubicBezTo>
                  <a:pt x="130" y="23"/>
                  <a:pt x="132" y="23"/>
                  <a:pt x="133" y="22"/>
                </a:cubicBezTo>
                <a:cubicBezTo>
                  <a:pt x="134" y="20"/>
                  <a:pt x="134" y="17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1" y="40"/>
                </a:moveTo>
                <a:cubicBezTo>
                  <a:pt x="89" y="38"/>
                  <a:pt x="89" y="38"/>
                  <a:pt x="89" y="3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1" y="40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21" y="25"/>
                  <a:pt x="121" y="25"/>
                  <a:pt x="121" y="25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6"/>
          <p:cNvSpPr txBox="1"/>
          <p:nvPr/>
        </p:nvSpPr>
        <p:spPr>
          <a:xfrm>
            <a:off x="1277944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模态框</a:t>
            </a:r>
            <a:endParaRPr lang="zh-CN" altLang="en-US" sz="1600" spc="75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文本框 36"/>
          <p:cNvSpPr txBox="1"/>
          <p:nvPr/>
        </p:nvSpPr>
        <p:spPr>
          <a:xfrm>
            <a:off x="3006136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图片特效</a:t>
            </a:r>
            <a:endParaRPr lang="zh-CN" altLang="en-US" sz="1600" spc="75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文本框 36"/>
          <p:cNvSpPr txBox="1"/>
          <p:nvPr/>
        </p:nvSpPr>
        <p:spPr>
          <a:xfrm>
            <a:off x="4734328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时光机</a:t>
            </a:r>
            <a:endParaRPr lang="zh-CN" altLang="en-US" sz="1600" spc="75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文本框 36"/>
          <p:cNvSpPr txBox="1"/>
          <p:nvPr/>
        </p:nvSpPr>
        <p:spPr>
          <a:xfrm>
            <a:off x="6462520" y="2247713"/>
            <a:ext cx="125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spc="75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跑马灯</a:t>
            </a:r>
            <a:endParaRPr lang="zh-CN" altLang="en-US" sz="1600" spc="75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7584" y="3435846"/>
            <a:ext cx="1593532" cy="618227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运用</a:t>
            </a:r>
            <a:r>
              <a: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Bootstrip</a:t>
            </a:r>
          </a:p>
          <a:p>
            <a:pPr lvl="0" algn="ctr">
              <a:lnSpc>
                <a:spcPct val="130000"/>
              </a:lnSpc>
              <a:defRPr/>
            </a:pPr>
            <a:endParaRPr lang="zh-CN" altLang="en-US" sz="1400" kern="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71800" y="3363838"/>
            <a:ext cx="1593532" cy="900163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图片轮播</a:t>
            </a:r>
            <a:endParaRPr lang="en-US" altLang="zh-CN" sz="1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图片阴影</a:t>
            </a:r>
            <a:endParaRPr lang="en-US" altLang="zh-CN" sz="14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运用</a:t>
            </a:r>
            <a:r>
              <a: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Photoshop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4008" y="3363838"/>
            <a:ext cx="1593532" cy="900163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实时</a:t>
            </a:r>
            <a:endParaRPr lang="en-US" altLang="zh-CN" sz="1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获取电脑时间</a:t>
            </a:r>
            <a:endParaRPr lang="en-US" altLang="zh-CN" sz="1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及更新事件</a:t>
            </a:r>
            <a:endParaRPr lang="zh-CN" altLang="en-US" sz="14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72200" y="3435846"/>
            <a:ext cx="1593532" cy="620086"/>
          </a:xfrm>
          <a:prstGeom prst="rect">
            <a:avLst/>
          </a:prstGeom>
          <a:noFill/>
        </p:spPr>
        <p:txBody>
          <a:bodyPr wrap="square" lIns="86404" tIns="43202" rIns="86404" bIns="43202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动态闪烁</a:t>
            </a:r>
            <a:endParaRPr lang="en-US" altLang="zh-CN" sz="1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运用</a:t>
            </a:r>
            <a:r>
              <a: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js</a:t>
            </a:r>
            <a:endParaRPr lang="zh-CN" altLang="en-US" sz="1400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7544" y="3395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前端设计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1"/>
          <p:cNvSpPr/>
          <p:nvPr>
            <p:custDataLst>
              <p:tags r:id="rId1"/>
            </p:custDataLst>
          </p:nvPr>
        </p:nvSpPr>
        <p:spPr>
          <a:xfrm>
            <a:off x="5374482" y="1961122"/>
            <a:ext cx="846137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MH_Text_4"/>
          <p:cNvSpPr txBox="1"/>
          <p:nvPr>
            <p:custDataLst>
              <p:tags r:id="rId2"/>
            </p:custDataLst>
          </p:nvPr>
        </p:nvSpPr>
        <p:spPr>
          <a:xfrm>
            <a:off x="6372200" y="1923678"/>
            <a:ext cx="2242541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销毁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session</a:t>
            </a:r>
            <a:endParaRPr lang="da-DK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MH_Other_2"/>
          <p:cNvSpPr/>
          <p:nvPr>
            <p:custDataLst>
              <p:tags r:id="rId3"/>
            </p:custDataLst>
          </p:nvPr>
        </p:nvSpPr>
        <p:spPr>
          <a:xfrm flipH="1">
            <a:off x="2923382" y="1961122"/>
            <a:ext cx="844550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 flipV="1">
            <a:off x="5374482" y="3440672"/>
            <a:ext cx="846137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MH_Other_4"/>
          <p:cNvSpPr/>
          <p:nvPr>
            <p:custDataLst>
              <p:tags r:id="rId5"/>
            </p:custDataLst>
          </p:nvPr>
        </p:nvSpPr>
        <p:spPr>
          <a:xfrm flipH="1" flipV="1">
            <a:off x="2923382" y="3440672"/>
            <a:ext cx="844550" cy="21748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 w="12700"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MH_Other_5"/>
          <p:cNvSpPr/>
          <p:nvPr>
            <p:custDataLst>
              <p:tags r:id="rId6"/>
            </p:custDataLst>
          </p:nvPr>
        </p:nvSpPr>
        <p:spPr>
          <a:xfrm>
            <a:off x="3537914" y="1792167"/>
            <a:ext cx="871728" cy="871727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MH_Other_6"/>
          <p:cNvSpPr/>
          <p:nvPr>
            <p:custDataLst>
              <p:tags r:id="rId7"/>
            </p:custDataLst>
          </p:nvPr>
        </p:nvSpPr>
        <p:spPr>
          <a:xfrm>
            <a:off x="4729996" y="1792167"/>
            <a:ext cx="871728" cy="871727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MH_Other_7"/>
          <p:cNvSpPr/>
          <p:nvPr>
            <p:custDataLst>
              <p:tags r:id="rId8"/>
            </p:custDataLst>
          </p:nvPr>
        </p:nvSpPr>
        <p:spPr>
          <a:xfrm>
            <a:off x="3537914" y="2984248"/>
            <a:ext cx="871728" cy="871727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5" name="MH_Other_8"/>
          <p:cNvSpPr/>
          <p:nvPr>
            <p:custDataLst>
              <p:tags r:id="rId9"/>
            </p:custDataLst>
          </p:nvPr>
        </p:nvSpPr>
        <p:spPr>
          <a:xfrm>
            <a:off x="4729995" y="2984247"/>
            <a:ext cx="871727" cy="871726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MH_SubTitle_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61908" y="3286064"/>
            <a:ext cx="152246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4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、检测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MH_Text_3"/>
          <p:cNvSpPr txBox="1"/>
          <p:nvPr>
            <p:custDataLst>
              <p:tags r:id="rId11"/>
            </p:custDataLst>
          </p:nvPr>
        </p:nvSpPr>
        <p:spPr>
          <a:xfrm>
            <a:off x="6372200" y="3723878"/>
            <a:ext cx="2242541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获取用户数据</a:t>
            </a:r>
            <a:endParaRPr lang="da-DK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771533" y="2025785"/>
            <a:ext cx="1596572" cy="1596572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71213" y="2460464"/>
            <a:ext cx="968283" cy="42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用户</a:t>
            </a:r>
            <a:endParaRPr lang="zh-CN" altLang="en-US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61907" y="1512033"/>
            <a:ext cx="1306437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、注销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MH_SubTitle_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73610" y="3270129"/>
            <a:ext cx="1450453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r">
              <a:defRPr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、登录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MH_Text_3"/>
          <p:cNvSpPr txBox="1"/>
          <p:nvPr>
            <p:custDataLst>
              <p:tags r:id="rId14"/>
            </p:custDataLst>
          </p:nvPr>
        </p:nvSpPr>
        <p:spPr>
          <a:xfrm>
            <a:off x="539552" y="3723878"/>
            <a:ext cx="2242541" cy="5760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弹框登录</a:t>
            </a:r>
            <a:endParaRPr lang="da-DK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MH_SubTitle_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15616" y="1512033"/>
            <a:ext cx="1666477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r">
              <a:defRPr/>
            </a:pP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、注册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7544" y="33950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用户注册及登录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15616" y="1851670"/>
            <a:ext cx="187220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87624" y="1851670"/>
            <a:ext cx="180020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用户验证码注册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9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49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49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49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49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49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49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49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49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49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49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49"/>
                            </p:stCondLst>
                            <p:childTnLst>
                              <p:par>
                                <p:cTn id="8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49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/>
      <p:bldP spid="20" grpId="0"/>
      <p:bldP spid="22" grpId="0"/>
      <p:bldP spid="23" grpId="0"/>
      <p:bldP spid="24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83127" y="1776241"/>
            <a:ext cx="2232152" cy="1554636"/>
            <a:chOff x="1115616" y="1391864"/>
            <a:chExt cx="2232152" cy="1554636"/>
          </a:xfrm>
        </p:grpSpPr>
        <p:sp>
          <p:nvSpPr>
            <p:cNvPr id="8" name="矩形 7"/>
            <p:cNvSpPr/>
            <p:nvPr/>
          </p:nvSpPr>
          <p:spPr>
            <a:xfrm>
              <a:off x="1259584" y="1578348"/>
              <a:ext cx="2088184" cy="13681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15616" y="1391864"/>
              <a:ext cx="2088184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19872" y="1779662"/>
            <a:ext cx="2232152" cy="1554636"/>
            <a:chOff x="4066595" y="1491659"/>
            <a:chExt cx="2232152" cy="1554636"/>
          </a:xfrm>
        </p:grpSpPr>
        <p:sp>
          <p:nvSpPr>
            <p:cNvPr id="11" name="矩形 10"/>
            <p:cNvSpPr/>
            <p:nvPr/>
          </p:nvSpPr>
          <p:spPr>
            <a:xfrm>
              <a:off x="4210563" y="1678143"/>
              <a:ext cx="2088184" cy="13681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066595" y="1491659"/>
              <a:ext cx="2088184" cy="1368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28720" y="1776241"/>
            <a:ext cx="2232152" cy="1554636"/>
            <a:chOff x="6516216" y="1391864"/>
            <a:chExt cx="2232152" cy="1554636"/>
          </a:xfrm>
        </p:grpSpPr>
        <p:sp>
          <p:nvSpPr>
            <p:cNvPr id="14" name="矩形 13"/>
            <p:cNvSpPr/>
            <p:nvPr/>
          </p:nvSpPr>
          <p:spPr>
            <a:xfrm>
              <a:off x="6660184" y="1578348"/>
              <a:ext cx="2088184" cy="13681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516216" y="1391864"/>
              <a:ext cx="2088184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6" name="文本框 7"/>
          <p:cNvSpPr txBox="1">
            <a:spLocks noChangeArrowheads="1"/>
          </p:cNvSpPr>
          <p:nvPr/>
        </p:nvSpPr>
        <p:spPr bwMode="auto">
          <a:xfrm>
            <a:off x="899592" y="3579862"/>
            <a:ext cx="2233177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内容皆不能为空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3995936" y="3579862"/>
            <a:ext cx="2233177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sym typeface="Arial" panose="020B0604020202020204"/>
              </a:rPr>
              <a:t>热点词汇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sym typeface="Arial" panose="020B0604020202020204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sym typeface="Arial" panose="020B0604020202020204"/>
              </a:rPr>
              <a:t>模糊查询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7"/>
          <p:cNvSpPr txBox="1">
            <a:spLocks noChangeArrowheads="1"/>
          </p:cNvSpPr>
          <p:nvPr/>
        </p:nvSpPr>
        <p:spPr bwMode="auto">
          <a:xfrm>
            <a:off x="6910823" y="3507854"/>
            <a:ext cx="2233177" cy="9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sym typeface="Arial" panose="020B0604020202020204"/>
              </a:rPr>
              <a:t>点赞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sym typeface="Arial" panose="020B0604020202020204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sym typeface="Arial" panose="020B0604020202020204"/>
              </a:rPr>
              <a:t>更新词条创建者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467127" y="1560241"/>
            <a:ext cx="432000" cy="432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3239923" y="1560241"/>
            <a:ext cx="432000" cy="432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012208" y="1560241"/>
            <a:ext cx="432000" cy="432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9096" y="2106374"/>
            <a:ext cx="2196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创建词条</a:t>
            </a:r>
            <a:endParaRPr lang="en-US" altLang="zh-CN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92636" y="2153910"/>
            <a:ext cx="2196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搜索词条</a:t>
            </a:r>
            <a:endParaRPr lang="en-US" altLang="zh-CN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56176" y="2153910"/>
            <a:ext cx="2196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访问词条</a:t>
            </a:r>
            <a:endParaRPr lang="en-US" altLang="zh-CN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7544" y="33950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词条创建及查询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15367" y="1131540"/>
            <a:ext cx="2216473" cy="18002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8144" y="1059582"/>
            <a:ext cx="2332838" cy="18002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8769" y="3003772"/>
            <a:ext cx="2287367" cy="18002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5367" y="3141561"/>
            <a:ext cx="2503435" cy="152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03848" y="1313413"/>
            <a:ext cx="2635715" cy="143652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1175686" y="1455426"/>
            <a:ext cx="1695834" cy="10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用户表</a:t>
            </a:r>
            <a:endParaRPr lang="en-US" altLang="zh-CN" sz="18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6496378" y="1455426"/>
            <a:ext cx="1695834" cy="10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点赞表</a:t>
            </a:r>
            <a:endParaRPr lang="en-US" altLang="zh-CN" sz="18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3812270" y="3381751"/>
            <a:ext cx="1695834" cy="10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词条表</a:t>
            </a:r>
            <a:endParaRPr lang="en-US" altLang="zh-CN" sz="18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544" y="3395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数据库设计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pic>
        <p:nvPicPr>
          <p:cNvPr id="1027" name="Picture 3" descr="C:\Users\Administrator\Desktop\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4" y="3024386"/>
            <a:ext cx="2376264" cy="1779612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72"/>
          <p:cNvCxnSpPr>
            <a:cxnSpLocks noChangeShapeType="1"/>
          </p:cNvCxnSpPr>
          <p:nvPr/>
        </p:nvCxnSpPr>
        <p:spPr bwMode="auto">
          <a:xfrm>
            <a:off x="6906578" y="1946140"/>
            <a:ext cx="559548" cy="184679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直接连接符 20"/>
          <p:cNvCxnSpPr>
            <a:cxnSpLocks noChangeShapeType="1"/>
          </p:cNvCxnSpPr>
          <p:nvPr/>
        </p:nvCxnSpPr>
        <p:spPr bwMode="auto">
          <a:xfrm flipV="1">
            <a:off x="4913721" y="2283436"/>
            <a:ext cx="683717" cy="622169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椭圆 41"/>
          <p:cNvSpPr/>
          <p:nvPr/>
        </p:nvSpPr>
        <p:spPr>
          <a:xfrm>
            <a:off x="5436096" y="987574"/>
            <a:ext cx="1656006" cy="1477769"/>
          </a:xfrm>
          <a:prstGeom prst="hexagon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365368" y="3979703"/>
            <a:ext cx="515363" cy="459894"/>
            <a:chOff x="5252030" y="2008764"/>
            <a:chExt cx="809336" cy="809336"/>
          </a:xfrm>
          <a:solidFill>
            <a:schemeClr val="accent3"/>
          </a:solidFill>
          <a:effectLst/>
        </p:grpSpPr>
        <p:sp>
          <p:nvSpPr>
            <p:cNvPr id="54" name="椭圆 53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57" name="椭圆 47"/>
          <p:cNvSpPr/>
          <p:nvPr/>
        </p:nvSpPr>
        <p:spPr>
          <a:xfrm>
            <a:off x="2251573" y="1602419"/>
            <a:ext cx="1244420" cy="1110482"/>
          </a:xfrm>
          <a:prstGeom prst="hexagon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cxnSp>
        <p:nvCxnSpPr>
          <p:cNvPr id="59" name="直接连接符 13"/>
          <p:cNvCxnSpPr>
            <a:cxnSpLocks noChangeShapeType="1"/>
          </p:cNvCxnSpPr>
          <p:nvPr/>
        </p:nvCxnSpPr>
        <p:spPr bwMode="auto">
          <a:xfrm flipV="1">
            <a:off x="2017003" y="2550922"/>
            <a:ext cx="413828" cy="322064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直接连接符 17"/>
          <p:cNvCxnSpPr>
            <a:cxnSpLocks noChangeShapeType="1"/>
          </p:cNvCxnSpPr>
          <p:nvPr/>
        </p:nvCxnSpPr>
        <p:spPr bwMode="auto">
          <a:xfrm>
            <a:off x="3406006" y="2413668"/>
            <a:ext cx="681116" cy="491134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连接符 23"/>
          <p:cNvCxnSpPr>
            <a:cxnSpLocks noChangeShapeType="1"/>
          </p:cNvCxnSpPr>
          <p:nvPr/>
        </p:nvCxnSpPr>
        <p:spPr bwMode="auto">
          <a:xfrm>
            <a:off x="1044524" y="2659222"/>
            <a:ext cx="886549" cy="951901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43"/>
          <p:cNvCxnSpPr>
            <a:cxnSpLocks noChangeShapeType="1"/>
          </p:cNvCxnSpPr>
          <p:nvPr/>
        </p:nvCxnSpPr>
        <p:spPr bwMode="auto">
          <a:xfrm flipV="1">
            <a:off x="3785691" y="3733296"/>
            <a:ext cx="301430" cy="278279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" name="组合 62"/>
          <p:cNvGrpSpPr/>
          <p:nvPr/>
        </p:nvGrpSpPr>
        <p:grpSpPr>
          <a:xfrm>
            <a:off x="7325231" y="1980318"/>
            <a:ext cx="630038" cy="562227"/>
            <a:chOff x="304800" y="673100"/>
            <a:chExt cx="4000500" cy="4000500"/>
          </a:xfrm>
          <a:effectLst/>
        </p:grpSpPr>
        <p:sp>
          <p:nvSpPr>
            <p:cNvPr id="64" name="同心圆 19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5" name="椭圆 20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67" name="同心圆 23"/>
          <p:cNvSpPr/>
          <p:nvPr/>
        </p:nvSpPr>
        <p:spPr>
          <a:xfrm>
            <a:off x="3887730" y="2825763"/>
            <a:ext cx="1226186" cy="109421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同心圆 27"/>
          <p:cNvSpPr/>
          <p:nvPr/>
        </p:nvSpPr>
        <p:spPr>
          <a:xfrm>
            <a:off x="1268068" y="2854434"/>
            <a:ext cx="866876" cy="773573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文本框 37"/>
          <p:cNvSpPr>
            <a:spLocks noChangeArrowheads="1"/>
          </p:cNvSpPr>
          <p:nvPr/>
        </p:nvSpPr>
        <p:spPr bwMode="auto">
          <a:xfrm>
            <a:off x="5796136" y="1563638"/>
            <a:ext cx="1005359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验证注册</a:t>
            </a:r>
            <a:endParaRPr lang="en-US" altLang="zh-CN" sz="16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文本框 37"/>
          <p:cNvSpPr>
            <a:spLocks noChangeArrowheads="1"/>
          </p:cNvSpPr>
          <p:nvPr/>
        </p:nvSpPr>
        <p:spPr bwMode="auto">
          <a:xfrm>
            <a:off x="3995936" y="3147814"/>
            <a:ext cx="1005359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验证登录</a:t>
            </a:r>
          </a:p>
        </p:txBody>
      </p:sp>
      <p:sp>
        <p:nvSpPr>
          <p:cNvPr id="74" name="文本框 37"/>
          <p:cNvSpPr>
            <a:spLocks noChangeArrowheads="1"/>
          </p:cNvSpPr>
          <p:nvPr/>
        </p:nvSpPr>
        <p:spPr bwMode="auto">
          <a:xfrm>
            <a:off x="2267744" y="1923678"/>
            <a:ext cx="1210543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数据库链接</a:t>
            </a:r>
            <a:endParaRPr lang="en-US" altLang="zh-CN" sz="16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文本框 37"/>
          <p:cNvSpPr>
            <a:spLocks noChangeArrowheads="1"/>
          </p:cNvSpPr>
          <p:nvPr/>
        </p:nvSpPr>
        <p:spPr bwMode="auto">
          <a:xfrm>
            <a:off x="1187624" y="3075806"/>
            <a:ext cx="1005359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词条实现</a:t>
            </a:r>
            <a:endParaRPr lang="en-US" altLang="zh-CN" sz="16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2627784" y="4443958"/>
            <a:ext cx="2322585" cy="45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7" tIns="41458" rIns="82917" bIns="4145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Php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实现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665486" y="2373483"/>
            <a:ext cx="420830" cy="375536"/>
            <a:chOff x="5252030" y="2008764"/>
            <a:chExt cx="809336" cy="809336"/>
          </a:xfrm>
          <a:solidFill>
            <a:schemeClr val="accent1"/>
          </a:solidFill>
          <a:effectLst/>
        </p:grpSpPr>
        <p:sp>
          <p:nvSpPr>
            <p:cNvPr id="83" name="椭圆 50"/>
            <p:cNvSpPr/>
            <p:nvPr/>
          </p:nvSpPr>
          <p:spPr>
            <a:xfrm>
              <a:off x="5252030" y="2008764"/>
              <a:ext cx="809336" cy="809336"/>
            </a:xfrm>
            <a:prstGeom prst="hexagon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84" name="椭圆 51"/>
            <p:cNvSpPr/>
            <p:nvPr/>
          </p:nvSpPr>
          <p:spPr>
            <a:xfrm>
              <a:off x="5269270" y="2029388"/>
              <a:ext cx="769580" cy="76958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33" name="文本框 14"/>
          <p:cNvSpPr txBox="1"/>
          <p:nvPr/>
        </p:nvSpPr>
        <p:spPr>
          <a:xfrm>
            <a:off x="179512" y="267494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后端实现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7" grpId="0" animBg="1"/>
      <p:bldP spid="67" grpId="0" animBg="1"/>
      <p:bldP spid="70" grpId="0" animBg="1"/>
      <p:bldP spid="72" grpId="0"/>
      <p:bldP spid="73" grpId="0"/>
      <p:bldP spid="74" grpId="0"/>
      <p:bldP spid="75" grpId="0"/>
      <p:bldP spid="80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96"/>
          <p:cNvSpPr/>
          <p:nvPr/>
        </p:nvSpPr>
        <p:spPr>
          <a:xfrm>
            <a:off x="3101708" y="1540321"/>
            <a:ext cx="1268294" cy="12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69" tIns="28569" rIns="28569" bIns="28569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" name="Shape 4113"/>
          <p:cNvSpPr/>
          <p:nvPr/>
        </p:nvSpPr>
        <p:spPr>
          <a:xfrm>
            <a:off x="1391723" y="1540321"/>
            <a:ext cx="1268294" cy="12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9" tIns="28569" rIns="28569" bIns="28569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Shape 4114"/>
          <p:cNvSpPr/>
          <p:nvPr/>
        </p:nvSpPr>
        <p:spPr>
          <a:xfrm>
            <a:off x="6477925" y="1540321"/>
            <a:ext cx="1268294" cy="12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69" tIns="28569" rIns="28569" bIns="28569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4115"/>
          <p:cNvSpPr/>
          <p:nvPr/>
        </p:nvSpPr>
        <p:spPr>
          <a:xfrm>
            <a:off x="4779640" y="1540321"/>
            <a:ext cx="1268294" cy="12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69" tIns="28569" rIns="28569" bIns="28569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1687844" y="1921053"/>
            <a:ext cx="6760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1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Lato Black"/>
                <a:sym typeface="Arial" panose="020B0604020202020204"/>
              </a:rPr>
              <a:t>1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3397804" y="1921053"/>
            <a:ext cx="6760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Lato Black"/>
                <a:sym typeface="Arial" panose="020B0604020202020204"/>
              </a:rPr>
              <a:t>2</a:t>
            </a:r>
            <a:endParaRPr lang="en-GB" sz="21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Lato Black"/>
              <a:sym typeface="Arial" panose="020B0604020202020204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5069899" y="1921053"/>
            <a:ext cx="6760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Lato Black"/>
                <a:sym typeface="Arial" panose="020B0604020202020204"/>
              </a:rPr>
              <a:t>3</a:t>
            </a:r>
            <a:endParaRPr lang="en-GB" sz="21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Lato Black"/>
              <a:sym typeface="Arial" panose="020B0604020202020204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779859" y="1921053"/>
            <a:ext cx="6760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1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Lato Black"/>
                <a:sym typeface="Arial" panose="020B0604020202020204"/>
              </a:rPr>
              <a:t>4</a:t>
            </a:r>
          </a:p>
        </p:txBody>
      </p:sp>
      <p:sp>
        <p:nvSpPr>
          <p:cNvPr id="12" name="Text Placeholder 2"/>
          <p:cNvSpPr txBox="1"/>
          <p:nvPr/>
        </p:nvSpPr>
        <p:spPr>
          <a:xfrm>
            <a:off x="1254288" y="3024205"/>
            <a:ext cx="1509702" cy="196335"/>
          </a:xfrm>
          <a:prstGeom prst="rect">
            <a:avLst/>
          </a:prstGeom>
          <a:noFill/>
        </p:spPr>
        <p:txBody>
          <a:bodyPr lIns="68566" tIns="34283" rIns="68566" bIns="34283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1050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cs typeface="Lato Regular"/>
              <a:sym typeface="Arial" panose="020B0604020202020204"/>
            </a:endParaRPr>
          </a:p>
        </p:txBody>
      </p:sp>
      <p:sp>
        <p:nvSpPr>
          <p:cNvPr id="13" name="Text Placeholder 2"/>
          <p:cNvSpPr txBox="1"/>
          <p:nvPr/>
        </p:nvSpPr>
        <p:spPr>
          <a:xfrm>
            <a:off x="2983865" y="3024205"/>
            <a:ext cx="1509702" cy="196335"/>
          </a:xfrm>
          <a:prstGeom prst="rect">
            <a:avLst/>
          </a:prstGeom>
          <a:noFill/>
        </p:spPr>
        <p:txBody>
          <a:bodyPr lIns="68566" tIns="34283" rIns="68566" bIns="34283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1050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cs typeface="Lato Regular"/>
              <a:sym typeface="Arial" panose="020B0604020202020204"/>
            </a:endParaRPr>
          </a:p>
        </p:txBody>
      </p:sp>
      <p:sp>
        <p:nvSpPr>
          <p:cNvPr id="16" name="Content Placeholder 2"/>
          <p:cNvSpPr txBox="1"/>
          <p:nvPr/>
        </p:nvSpPr>
        <p:spPr bwMode="auto">
          <a:xfrm>
            <a:off x="1374476" y="3108393"/>
            <a:ext cx="1285540" cy="119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cs typeface="Lato Regular"/>
                <a:sym typeface="Arial" panose="020B0604020202020204"/>
              </a:rPr>
              <a:t>用户体验感佳</a:t>
            </a:r>
            <a:endParaRPr lang="en-US" sz="1400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cs typeface="Lato Regular"/>
              <a:sym typeface="Arial" panose="020B0604020202020204"/>
            </a:endParaRPr>
          </a:p>
        </p:txBody>
      </p:sp>
      <p:sp>
        <p:nvSpPr>
          <p:cNvPr id="17" name="Content Placeholder 2"/>
          <p:cNvSpPr txBox="1"/>
          <p:nvPr/>
        </p:nvSpPr>
        <p:spPr bwMode="auto">
          <a:xfrm>
            <a:off x="3059832" y="3147814"/>
            <a:ext cx="1285540" cy="119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  <a:sym typeface="Arial" panose="020B0604020202020204"/>
              </a:rPr>
              <a:t>功能实用</a:t>
            </a:r>
            <a:endParaRPr lang="en-US" altLang="zh-CN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Lato Regular"/>
              <a:sym typeface="Arial" panose="020B0604020202020204"/>
            </a:endParaRPr>
          </a:p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sz="900" dirty="0">
              <a:latin typeface="Arial" panose="020B0604020202020204"/>
              <a:ea typeface="微软雅黑" panose="020B0503020204020204" charset="-122"/>
              <a:cs typeface="Lato Light"/>
              <a:sym typeface="Arial" panose="020B0604020202020204"/>
            </a:endParaRP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4716016" y="3147814"/>
            <a:ext cx="1285540" cy="119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cs typeface="Lato Regular"/>
                <a:sym typeface="Arial" panose="020B0604020202020204"/>
              </a:rPr>
              <a:t>视觉效果佳</a:t>
            </a:r>
            <a:endParaRPr lang="en-US" altLang="zh-CN" sz="1400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cs typeface="Lato Regular"/>
              <a:sym typeface="Arial" panose="020B0604020202020204"/>
            </a:endParaRPr>
          </a:p>
        </p:txBody>
      </p:sp>
      <p:sp>
        <p:nvSpPr>
          <p:cNvPr id="19" name="Content Placeholder 2"/>
          <p:cNvSpPr txBox="1"/>
          <p:nvPr/>
        </p:nvSpPr>
        <p:spPr bwMode="auto">
          <a:xfrm>
            <a:off x="6444208" y="3147814"/>
            <a:ext cx="1285540" cy="120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cs typeface="Lato Regular"/>
                <a:sym typeface="Arial" panose="020B0604020202020204"/>
              </a:rPr>
              <a:t>用户信息安全</a:t>
            </a:r>
            <a:endParaRPr lang="en-US" altLang="zh-CN" sz="1400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cs typeface="Lato Regular"/>
              <a:sym typeface="Arial" panose="020B0604020202020204"/>
            </a:endParaRPr>
          </a:p>
        </p:txBody>
      </p:sp>
      <p:sp>
        <p:nvSpPr>
          <p:cNvPr id="20" name="文本框 14"/>
          <p:cNvSpPr txBox="1"/>
          <p:nvPr/>
        </p:nvSpPr>
        <p:spPr>
          <a:xfrm>
            <a:off x="260130" y="2434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项目亮点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Text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26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257</Words>
  <Application>Microsoft Office PowerPoint</Application>
  <PresentationFormat>全屏显示(16:9)</PresentationFormat>
  <Paragraphs>109</Paragraphs>
  <Slides>11</Slides>
  <Notes>11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  <vt:variant>
        <vt:lpstr>自定义放映</vt:lpstr>
      </vt:variant>
      <vt:variant>
        <vt:i4>1</vt:i4>
      </vt:variant>
    </vt:vector>
  </HeadingPairs>
  <TitlesOfParts>
    <vt:vector size="24" baseType="lpstr">
      <vt:lpstr>Helvetica Light</vt:lpstr>
      <vt:lpstr>Lato Black</vt:lpstr>
      <vt:lpstr>Lato Light</vt:lpstr>
      <vt:lpstr>Lato Regular</vt:lpstr>
      <vt:lpstr>方正姚体</vt:lpstr>
      <vt:lpstr>黑体</vt:lpstr>
      <vt:lpstr>宋体</vt:lpstr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CHENYING0907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互联网+智慧城市建设规划PPT模板</dc:title>
  <dc:creator>千库网</dc:creator>
  <cp:lastModifiedBy>杨良辉</cp:lastModifiedBy>
  <cp:revision>317</cp:revision>
  <dcterms:created xsi:type="dcterms:W3CDTF">2016-02-05T07:04:00Z</dcterms:created>
  <dcterms:modified xsi:type="dcterms:W3CDTF">2018-09-16T01:38:38Z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